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Average"/>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1BC78D-9C66-4642-9DB1-54A3D1E47FEB}">
  <a:tblStyle styleId="{F31BC78D-9C66-4642-9DB1-54A3D1E47F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verage-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b2a946c957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b2a946c957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b2a946c957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b2a946c957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b2a946c95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b2a946c95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b2a946c957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b2a946c957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2a946c957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b2a946c957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2a946c957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2a946c957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b2a946c957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b2a946c957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b2a946c957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b2a946c957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b2a946c957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b2a946c957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b2a946c957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b2a946c957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b2a946c957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b2a946c957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b2a946c957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b2a946c957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b2a946c95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b2a946c95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2a946c957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2a946c957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b2a946c957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b2a946c957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b2a946c957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b2a946c957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2a946c957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b2a946c957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b2a946c957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b2a946c957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b2a946c957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b2a946c957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b2a946c957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b2a946c957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b2a946c957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b2a946c95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b2a946c957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b2a946c957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b2a946c957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b2a946c957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b2a946c957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b2a946c957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b2a946c957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b2a946c957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b2a946c957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b2a946c957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b2a946c957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b2a946c957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UTILITY BILLING SYSTEM</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By: Ananya Arisenapally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26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Security</a:t>
            </a:r>
            <a:endParaRPr/>
          </a:p>
        </p:txBody>
      </p:sp>
      <p:sp>
        <p:nvSpPr>
          <p:cNvPr id="114" name="Google Shape;114;p22"/>
          <p:cNvSpPr txBox="1"/>
          <p:nvPr>
            <p:ph idx="1" type="body"/>
          </p:nvPr>
        </p:nvSpPr>
        <p:spPr>
          <a:xfrm>
            <a:off x="311700" y="904200"/>
            <a:ext cx="8520600" cy="3664800"/>
          </a:xfrm>
          <a:prstGeom prst="rect">
            <a:avLst/>
          </a:prstGeom>
        </p:spPr>
        <p:txBody>
          <a:bodyPr anchorCtr="0" anchor="t" bIns="91425" lIns="91425" spcFirstLastPara="1" rIns="91425" wrap="square" tIns="91425">
            <a:noAutofit/>
          </a:bodyPr>
          <a:lstStyle/>
          <a:p>
            <a:pPr indent="-171450" lvl="0" marL="269999" rtl="0" algn="l">
              <a:lnSpc>
                <a:spcPct val="150000"/>
              </a:lnSpc>
              <a:spcBef>
                <a:spcPts val="0"/>
              </a:spcBef>
              <a:spcAft>
                <a:spcPts val="0"/>
              </a:spcAft>
              <a:buSzPts val="1200"/>
              <a:buChar char="●"/>
            </a:pPr>
            <a:r>
              <a:rPr b="1" lang="en-GB" sz="1200"/>
              <a:t>Authentication</a:t>
            </a:r>
            <a:endParaRPr sz="1200"/>
          </a:p>
          <a:p>
            <a:pPr indent="-166199" lvl="1" marL="540000" rtl="0" algn="l">
              <a:lnSpc>
                <a:spcPct val="150000"/>
              </a:lnSpc>
              <a:spcBef>
                <a:spcPts val="0"/>
              </a:spcBef>
              <a:spcAft>
                <a:spcPts val="0"/>
              </a:spcAft>
              <a:buSzPts val="1200"/>
              <a:buChar char="○"/>
            </a:pPr>
            <a:r>
              <a:rPr lang="en-GB" sz="1200"/>
              <a:t>JWT (JSON Web Token) based authentication</a:t>
            </a:r>
            <a:endParaRPr sz="1200"/>
          </a:p>
          <a:p>
            <a:pPr indent="-166199" lvl="1" marL="540000" rtl="0" algn="l">
              <a:lnSpc>
                <a:spcPct val="150000"/>
              </a:lnSpc>
              <a:spcBef>
                <a:spcPts val="0"/>
              </a:spcBef>
              <a:spcAft>
                <a:spcPts val="0"/>
              </a:spcAft>
              <a:buSzPts val="1200"/>
              <a:buChar char="○"/>
            </a:pPr>
            <a:r>
              <a:rPr lang="en-GB" sz="1200"/>
              <a:t>Token generated on login and attached to each request</a:t>
            </a:r>
            <a:endParaRPr sz="1200"/>
          </a:p>
          <a:p>
            <a:pPr indent="-166199" lvl="1" marL="540000" rtl="0" algn="l">
              <a:lnSpc>
                <a:spcPct val="150000"/>
              </a:lnSpc>
              <a:spcBef>
                <a:spcPts val="0"/>
              </a:spcBef>
              <a:spcAft>
                <a:spcPts val="0"/>
              </a:spcAft>
              <a:buSzPts val="1200"/>
              <a:buChar char="○"/>
            </a:pPr>
            <a:r>
              <a:rPr lang="en-GB" sz="1200"/>
              <a:t>Stateless and scalable security mechanism</a:t>
            </a:r>
            <a:endParaRPr sz="1200"/>
          </a:p>
          <a:p>
            <a:pPr indent="-166199" lvl="0" marL="269999" rtl="0" algn="l">
              <a:lnSpc>
                <a:spcPct val="150000"/>
              </a:lnSpc>
              <a:spcBef>
                <a:spcPts val="1000"/>
              </a:spcBef>
              <a:spcAft>
                <a:spcPts val="0"/>
              </a:spcAft>
              <a:buSzPts val="1200"/>
              <a:buChar char="●"/>
            </a:pPr>
            <a:r>
              <a:rPr b="1" lang="en-GB" sz="1200"/>
              <a:t>Authorization</a:t>
            </a:r>
            <a:endParaRPr b="1" sz="1200"/>
          </a:p>
          <a:p>
            <a:pPr indent="-166199" lvl="1" marL="540000" rtl="0" algn="l">
              <a:lnSpc>
                <a:spcPct val="150000"/>
              </a:lnSpc>
              <a:spcBef>
                <a:spcPts val="0"/>
              </a:spcBef>
              <a:spcAft>
                <a:spcPts val="0"/>
              </a:spcAft>
              <a:buSzPts val="1200"/>
              <a:buChar char="○"/>
            </a:pPr>
            <a:r>
              <a:rPr lang="en-GB" sz="1200"/>
              <a:t>Role-Based Access Control (RBAC)</a:t>
            </a:r>
            <a:endParaRPr sz="1200"/>
          </a:p>
          <a:p>
            <a:pPr indent="-166199" lvl="1" marL="540000" rtl="0" algn="l">
              <a:lnSpc>
                <a:spcPct val="150000"/>
              </a:lnSpc>
              <a:spcBef>
                <a:spcPts val="0"/>
              </a:spcBef>
              <a:spcAft>
                <a:spcPts val="0"/>
              </a:spcAft>
              <a:buSzPts val="1200"/>
              <a:buChar char="○"/>
            </a:pPr>
            <a:r>
              <a:rPr lang="en-GB" sz="1200"/>
              <a:t>Endpoint protection using roles:</a:t>
            </a:r>
            <a:endParaRPr sz="1200"/>
          </a:p>
          <a:p>
            <a:pPr indent="-166199" lvl="2" marL="719999" rtl="0" algn="l">
              <a:lnSpc>
                <a:spcPct val="150000"/>
              </a:lnSpc>
              <a:spcBef>
                <a:spcPts val="0"/>
              </a:spcBef>
              <a:spcAft>
                <a:spcPts val="0"/>
              </a:spcAft>
              <a:buSzPts val="1200"/>
              <a:buChar char="■"/>
            </a:pPr>
            <a:r>
              <a:rPr lang="en-GB" sz="1200"/>
              <a:t>Admin-only operations</a:t>
            </a:r>
            <a:endParaRPr sz="1200"/>
          </a:p>
          <a:p>
            <a:pPr indent="-166199" lvl="2" marL="719999" rtl="0" algn="l">
              <a:lnSpc>
                <a:spcPct val="150000"/>
              </a:lnSpc>
              <a:spcBef>
                <a:spcPts val="0"/>
              </a:spcBef>
              <a:spcAft>
                <a:spcPts val="0"/>
              </a:spcAft>
              <a:buSzPts val="1200"/>
              <a:buChar char="■"/>
            </a:pPr>
            <a:r>
              <a:rPr lang="en-GB" sz="1200"/>
              <a:t>Officer-level access</a:t>
            </a:r>
            <a:endParaRPr sz="1200"/>
          </a:p>
          <a:p>
            <a:pPr indent="-166199" lvl="2" marL="719999" rtl="0" algn="l">
              <a:lnSpc>
                <a:spcPct val="150000"/>
              </a:lnSpc>
              <a:spcBef>
                <a:spcPts val="0"/>
              </a:spcBef>
              <a:spcAft>
                <a:spcPts val="0"/>
              </a:spcAft>
              <a:buSzPts val="1200"/>
              <a:buChar char="■"/>
            </a:pPr>
            <a:r>
              <a:rPr lang="en-GB" sz="1200"/>
              <a:t>Consumer-restricted views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748550"/>
            <a:ext cx="8520600" cy="4261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400"/>
              </a:spcBef>
              <a:spcAft>
                <a:spcPts val="0"/>
              </a:spcAft>
              <a:buSzPts val="1200"/>
              <a:buChar char="●"/>
            </a:pPr>
            <a:r>
              <a:rPr b="1" lang="en-GB" sz="1200"/>
              <a:t>Step 1: User Authentication &amp; Access Control (All Rol</a:t>
            </a:r>
            <a:r>
              <a:rPr b="1" lang="en-GB" sz="1200"/>
              <a:t>es)</a:t>
            </a:r>
            <a:endParaRPr b="1" sz="1200"/>
          </a:p>
          <a:p>
            <a:pPr indent="-304800" lvl="1" marL="914400" rtl="0" algn="l">
              <a:lnSpc>
                <a:spcPct val="150000"/>
              </a:lnSpc>
              <a:spcBef>
                <a:spcPts val="0"/>
              </a:spcBef>
              <a:spcAft>
                <a:spcPts val="0"/>
              </a:spcAft>
              <a:buSzPts val="1200"/>
              <a:buChar char="○"/>
            </a:pPr>
            <a:r>
              <a:rPr lang="en-GB" sz="1200"/>
              <a:t>User logs in through the Angular frontend</a:t>
            </a:r>
            <a:endParaRPr sz="1200"/>
          </a:p>
          <a:p>
            <a:pPr indent="-304800" lvl="1" marL="914400" rtl="0" algn="l">
              <a:lnSpc>
                <a:spcPct val="150000"/>
              </a:lnSpc>
              <a:spcBef>
                <a:spcPts val="0"/>
              </a:spcBef>
              <a:spcAft>
                <a:spcPts val="0"/>
              </a:spcAft>
              <a:buSzPts val="1200"/>
              <a:buChar char="○"/>
            </a:pPr>
            <a:r>
              <a:rPr lang="en-GB" sz="1200"/>
              <a:t>Credentials are verified by Auth Service</a:t>
            </a:r>
            <a:endParaRPr sz="1200"/>
          </a:p>
          <a:p>
            <a:pPr indent="-304800" lvl="1" marL="914400" rtl="0" algn="l">
              <a:lnSpc>
                <a:spcPct val="150000"/>
              </a:lnSpc>
              <a:spcBef>
                <a:spcPts val="0"/>
              </a:spcBef>
              <a:spcAft>
                <a:spcPts val="0"/>
              </a:spcAft>
              <a:buSzPts val="1200"/>
              <a:buChar char="○"/>
            </a:pPr>
            <a:r>
              <a:rPr lang="en-GB" sz="1200"/>
              <a:t>JWT token is generated and returned</a:t>
            </a:r>
            <a:endParaRPr sz="1200"/>
          </a:p>
          <a:p>
            <a:pPr indent="-304800" lvl="1" marL="914400" rtl="0" algn="l">
              <a:lnSpc>
                <a:spcPct val="150000"/>
              </a:lnSpc>
              <a:spcBef>
                <a:spcPts val="0"/>
              </a:spcBef>
              <a:spcAft>
                <a:spcPts val="0"/>
              </a:spcAft>
              <a:buSzPts val="1200"/>
              <a:buChar char="○"/>
            </a:pPr>
            <a:r>
              <a:rPr lang="en-GB" sz="1200"/>
              <a:t>Role-based access is applied:</a:t>
            </a:r>
            <a:endParaRPr sz="1200"/>
          </a:p>
          <a:p>
            <a:pPr indent="-304800" lvl="2" marL="1371600" rtl="0" algn="l">
              <a:lnSpc>
                <a:spcPct val="150000"/>
              </a:lnSpc>
              <a:spcBef>
                <a:spcPts val="0"/>
              </a:spcBef>
              <a:spcAft>
                <a:spcPts val="0"/>
              </a:spcAft>
              <a:buSzPts val="1200"/>
              <a:buChar char="■"/>
            </a:pPr>
            <a:r>
              <a:rPr lang="en-GB" sz="1200"/>
              <a:t>Admin</a:t>
            </a:r>
            <a:endParaRPr sz="1200"/>
          </a:p>
          <a:p>
            <a:pPr indent="-304800" lvl="2" marL="1371600" rtl="0" algn="l">
              <a:lnSpc>
                <a:spcPct val="150000"/>
              </a:lnSpc>
              <a:spcBef>
                <a:spcPts val="0"/>
              </a:spcBef>
              <a:spcAft>
                <a:spcPts val="0"/>
              </a:spcAft>
              <a:buSzPts val="1200"/>
              <a:buChar char="■"/>
            </a:pPr>
            <a:r>
              <a:rPr lang="en-GB" sz="1200"/>
              <a:t>Billing Officer</a:t>
            </a:r>
            <a:endParaRPr sz="1200"/>
          </a:p>
          <a:p>
            <a:pPr indent="-304800" lvl="2" marL="1371600" rtl="0" algn="l">
              <a:lnSpc>
                <a:spcPct val="150000"/>
              </a:lnSpc>
              <a:spcBef>
                <a:spcPts val="0"/>
              </a:spcBef>
              <a:spcAft>
                <a:spcPts val="0"/>
              </a:spcAft>
              <a:buSzPts val="1200"/>
              <a:buChar char="■"/>
            </a:pPr>
            <a:r>
              <a:rPr lang="en-GB" sz="1200"/>
              <a:t>Accounts Officer</a:t>
            </a:r>
            <a:endParaRPr sz="1200"/>
          </a:p>
          <a:p>
            <a:pPr indent="-304800" lvl="2" marL="1371600" rtl="0" algn="l">
              <a:lnSpc>
                <a:spcPct val="150000"/>
              </a:lnSpc>
              <a:spcBef>
                <a:spcPts val="0"/>
              </a:spcBef>
              <a:spcAft>
                <a:spcPts val="0"/>
              </a:spcAft>
              <a:buSzPts val="1200"/>
              <a:buChar char="■"/>
            </a:pPr>
            <a:r>
              <a:rPr lang="en-GB" sz="1200"/>
              <a:t>Consumer</a:t>
            </a:r>
            <a:endParaRPr sz="1200"/>
          </a:p>
          <a:p>
            <a:pPr indent="-304800" lvl="0" marL="457200" rtl="0" algn="l">
              <a:lnSpc>
                <a:spcPct val="150000"/>
              </a:lnSpc>
              <a:spcBef>
                <a:spcPts val="1000"/>
              </a:spcBef>
              <a:spcAft>
                <a:spcPts val="0"/>
              </a:spcAft>
              <a:buSzPts val="1200"/>
              <a:buChar char="●"/>
            </a:pPr>
            <a:r>
              <a:rPr b="1" lang="en-GB" sz="1200"/>
              <a:t>Step 2: Consumer Onboarding &amp; Connection Setup (Consumer → Admin)</a:t>
            </a:r>
            <a:endParaRPr b="1" sz="1200"/>
          </a:p>
          <a:p>
            <a:pPr indent="-304800" lvl="1" marL="914400" rtl="0" algn="l">
              <a:lnSpc>
                <a:spcPct val="150000"/>
              </a:lnSpc>
              <a:spcBef>
                <a:spcPts val="0"/>
              </a:spcBef>
              <a:spcAft>
                <a:spcPts val="0"/>
              </a:spcAft>
              <a:buSzPts val="1200"/>
              <a:buChar char="○"/>
            </a:pPr>
            <a:r>
              <a:rPr lang="en-GB" sz="1200"/>
              <a:t>Consumer registers and sends a request for account approval.</a:t>
            </a:r>
            <a:endParaRPr sz="1200"/>
          </a:p>
          <a:p>
            <a:pPr indent="-304800" lvl="1" marL="914400" rtl="0" algn="l">
              <a:lnSpc>
                <a:spcPct val="150000"/>
              </a:lnSpc>
              <a:spcBef>
                <a:spcPts val="0"/>
              </a:spcBef>
              <a:spcAft>
                <a:spcPts val="0"/>
              </a:spcAft>
              <a:buSzPts val="1200"/>
              <a:buChar char="○"/>
            </a:pPr>
            <a:r>
              <a:rPr lang="en-GB" sz="1200"/>
              <a:t>Consumer requests a utility connection</a:t>
            </a:r>
            <a:endParaRPr sz="1200"/>
          </a:p>
          <a:p>
            <a:pPr indent="-304800" lvl="1" marL="914400" rtl="0" algn="l">
              <a:lnSpc>
                <a:spcPct val="150000"/>
              </a:lnSpc>
              <a:spcBef>
                <a:spcPts val="0"/>
              </a:spcBef>
              <a:spcAft>
                <a:spcPts val="0"/>
              </a:spcAft>
              <a:buSzPts val="1200"/>
              <a:buChar char="○"/>
            </a:pPr>
            <a:r>
              <a:rPr lang="en-GB" sz="1200"/>
              <a:t>Admin reviews and approves the connection</a:t>
            </a:r>
            <a:endParaRPr sz="1200"/>
          </a:p>
          <a:p>
            <a:pPr indent="-304800" lvl="1" marL="914400" rtl="0" algn="l">
              <a:lnSpc>
                <a:spcPct val="150000"/>
              </a:lnSpc>
              <a:spcBef>
                <a:spcPts val="0"/>
              </a:spcBef>
              <a:spcAft>
                <a:spcPts val="0"/>
              </a:spcAft>
              <a:buSzPts val="1200"/>
              <a:buChar char="○"/>
            </a:pPr>
            <a:r>
              <a:rPr lang="en-GB" sz="1200"/>
              <a:t>Approved connection becomes active in the system</a:t>
            </a:r>
            <a:endParaRPr sz="1200"/>
          </a:p>
        </p:txBody>
      </p:sp>
      <p:sp>
        <p:nvSpPr>
          <p:cNvPr id="120" name="Google Shape;120;p23"/>
          <p:cNvSpPr txBox="1"/>
          <p:nvPr>
            <p:ph type="title"/>
          </p:nvPr>
        </p:nvSpPr>
        <p:spPr>
          <a:xfrm>
            <a:off x="311700" y="126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Life Cycle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311700" y="699050"/>
            <a:ext cx="8520600" cy="435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400"/>
              </a:spcBef>
              <a:spcAft>
                <a:spcPts val="0"/>
              </a:spcAft>
              <a:buSzPts val="1200"/>
              <a:buChar char="●"/>
            </a:pPr>
            <a:r>
              <a:rPr b="1" lang="en-GB" sz="1200"/>
              <a:t>Step 3: Meter Reading Entry (Billing Officer)</a:t>
            </a:r>
            <a:endParaRPr b="1" sz="1200"/>
          </a:p>
          <a:p>
            <a:pPr indent="-304800" lvl="1" marL="914400" rtl="0" algn="l">
              <a:lnSpc>
                <a:spcPct val="150000"/>
              </a:lnSpc>
              <a:spcBef>
                <a:spcPts val="0"/>
              </a:spcBef>
              <a:spcAft>
                <a:spcPts val="0"/>
              </a:spcAft>
              <a:buSzPts val="1200"/>
              <a:buChar char="○"/>
            </a:pPr>
            <a:r>
              <a:rPr lang="en-GB" sz="1200"/>
              <a:t>Billing Officer views active utility connections</a:t>
            </a:r>
            <a:endParaRPr sz="1200"/>
          </a:p>
          <a:p>
            <a:pPr indent="-304800" lvl="1" marL="914400" rtl="0" algn="l">
              <a:lnSpc>
                <a:spcPct val="150000"/>
              </a:lnSpc>
              <a:spcBef>
                <a:spcPts val="0"/>
              </a:spcBef>
              <a:spcAft>
                <a:spcPts val="0"/>
              </a:spcAft>
              <a:buSzPts val="1200"/>
              <a:buChar char="○"/>
            </a:pPr>
            <a:r>
              <a:rPr lang="en-GB" sz="1200"/>
              <a:t>Monthly meter readings are entered</a:t>
            </a:r>
            <a:endParaRPr sz="1200"/>
          </a:p>
          <a:p>
            <a:pPr indent="-304800" lvl="1" marL="914400" rtl="0" algn="l">
              <a:lnSpc>
                <a:spcPct val="150000"/>
              </a:lnSpc>
              <a:spcBef>
                <a:spcPts val="0"/>
              </a:spcBef>
              <a:spcAft>
                <a:spcPts val="0"/>
              </a:spcAft>
              <a:buSzPts val="1200"/>
              <a:buChar char="○"/>
            </a:pPr>
            <a:r>
              <a:rPr lang="en-GB" sz="1200"/>
              <a:t>System validates:</a:t>
            </a:r>
            <a:endParaRPr sz="1200"/>
          </a:p>
          <a:p>
            <a:pPr indent="-304800" lvl="2" marL="1371600" rtl="0" algn="l">
              <a:lnSpc>
                <a:spcPct val="150000"/>
              </a:lnSpc>
              <a:spcBef>
                <a:spcPts val="0"/>
              </a:spcBef>
              <a:spcAft>
                <a:spcPts val="0"/>
              </a:spcAft>
              <a:buSzPts val="1200"/>
              <a:buChar char="■"/>
            </a:pPr>
            <a:r>
              <a:rPr lang="en-GB" sz="1200"/>
              <a:t>Previous reading</a:t>
            </a:r>
            <a:endParaRPr sz="1200"/>
          </a:p>
          <a:p>
            <a:pPr indent="-304800" lvl="2" marL="1371600" rtl="0" algn="l">
              <a:lnSpc>
                <a:spcPct val="150000"/>
              </a:lnSpc>
              <a:spcBef>
                <a:spcPts val="0"/>
              </a:spcBef>
              <a:spcAft>
                <a:spcPts val="0"/>
              </a:spcAft>
              <a:buSzPts val="1200"/>
              <a:buChar char="■"/>
            </a:pPr>
            <a:r>
              <a:rPr lang="en-GB" sz="1200"/>
              <a:t>Current reading</a:t>
            </a:r>
            <a:endParaRPr sz="1200"/>
          </a:p>
          <a:p>
            <a:pPr indent="-304800" lvl="1" marL="914400" rtl="0" algn="l">
              <a:lnSpc>
                <a:spcPct val="150000"/>
              </a:lnSpc>
              <a:spcBef>
                <a:spcPts val="0"/>
              </a:spcBef>
              <a:spcAft>
                <a:spcPts val="0"/>
              </a:spcAft>
              <a:buSzPts val="1200"/>
              <a:buChar char="○"/>
            </a:pPr>
            <a:r>
              <a:rPr lang="en-GB" sz="1200"/>
              <a:t>Consumption units are automatically calculated</a:t>
            </a:r>
            <a:endParaRPr sz="1200"/>
          </a:p>
          <a:p>
            <a:pPr indent="-304800" lvl="0" marL="457200" rtl="0" algn="l">
              <a:lnSpc>
                <a:spcPct val="150000"/>
              </a:lnSpc>
              <a:spcBef>
                <a:spcPts val="1000"/>
              </a:spcBef>
              <a:spcAft>
                <a:spcPts val="0"/>
              </a:spcAft>
              <a:buSzPts val="1200"/>
              <a:buChar char="●"/>
            </a:pPr>
            <a:r>
              <a:rPr b="1" lang="en-GB" sz="1200"/>
              <a:t>Step 4: Bill Generation (Billing Officer → System)</a:t>
            </a:r>
            <a:endParaRPr b="1" sz="1200"/>
          </a:p>
          <a:p>
            <a:pPr indent="-304800" lvl="1" marL="914400" rtl="0" algn="l">
              <a:lnSpc>
                <a:spcPct val="150000"/>
              </a:lnSpc>
              <a:spcBef>
                <a:spcPts val="0"/>
              </a:spcBef>
              <a:spcAft>
                <a:spcPts val="0"/>
              </a:spcAft>
              <a:buSzPts val="1200"/>
              <a:buChar char="○"/>
            </a:pPr>
            <a:r>
              <a:rPr lang="en-GB" sz="1200"/>
              <a:t>Billing Officer triggers bill generation</a:t>
            </a:r>
            <a:endParaRPr sz="1200"/>
          </a:p>
          <a:p>
            <a:pPr indent="-304800" lvl="1" marL="914400" rtl="0" algn="l">
              <a:lnSpc>
                <a:spcPct val="150000"/>
              </a:lnSpc>
              <a:spcBef>
                <a:spcPts val="0"/>
              </a:spcBef>
              <a:spcAft>
                <a:spcPts val="0"/>
              </a:spcAft>
              <a:buSzPts val="1200"/>
              <a:buChar char="○"/>
            </a:pPr>
            <a:r>
              <a:rPr lang="en-GB" sz="1200"/>
              <a:t>System calculates bill amount using:</a:t>
            </a:r>
            <a:endParaRPr sz="1200"/>
          </a:p>
          <a:p>
            <a:pPr indent="-304800" lvl="2" marL="1371600" rtl="0" algn="l">
              <a:lnSpc>
                <a:spcPct val="150000"/>
              </a:lnSpc>
              <a:spcBef>
                <a:spcPts val="0"/>
              </a:spcBef>
              <a:spcAft>
                <a:spcPts val="0"/>
              </a:spcAft>
              <a:buSzPts val="1200"/>
              <a:buChar char="■"/>
            </a:pPr>
            <a:r>
              <a:rPr lang="en-GB" sz="1200"/>
              <a:t>Consumption units</a:t>
            </a:r>
            <a:endParaRPr sz="1200"/>
          </a:p>
          <a:p>
            <a:pPr indent="-304800" lvl="2" marL="1371600" rtl="0" algn="l">
              <a:lnSpc>
                <a:spcPct val="150000"/>
              </a:lnSpc>
              <a:spcBef>
                <a:spcPts val="0"/>
              </a:spcBef>
              <a:spcAft>
                <a:spcPts val="0"/>
              </a:spcAft>
              <a:buSzPts val="1200"/>
              <a:buChar char="■"/>
            </a:pPr>
            <a:r>
              <a:rPr lang="en-GB" sz="1200"/>
              <a:t>Tariff slabs</a:t>
            </a:r>
            <a:endParaRPr sz="1200"/>
          </a:p>
          <a:p>
            <a:pPr indent="-304800" lvl="2" marL="1371600" rtl="0" algn="l">
              <a:lnSpc>
                <a:spcPct val="150000"/>
              </a:lnSpc>
              <a:spcBef>
                <a:spcPts val="0"/>
              </a:spcBef>
              <a:spcAft>
                <a:spcPts val="0"/>
              </a:spcAft>
              <a:buSzPts val="1200"/>
              <a:buChar char="■"/>
            </a:pPr>
            <a:r>
              <a:rPr lang="en-GB" sz="1200"/>
              <a:t>Fixed charges and taxes</a:t>
            </a:r>
            <a:endParaRPr sz="1200"/>
          </a:p>
          <a:p>
            <a:pPr indent="-304800" lvl="1" marL="914400" rtl="0" algn="l">
              <a:lnSpc>
                <a:spcPct val="150000"/>
              </a:lnSpc>
              <a:spcBef>
                <a:spcPts val="0"/>
              </a:spcBef>
              <a:spcAft>
                <a:spcPts val="0"/>
              </a:spcAft>
              <a:buSzPts val="1200"/>
              <a:buChar char="○"/>
            </a:pPr>
            <a:r>
              <a:rPr lang="en-GB" sz="1200"/>
              <a:t>Bill status is set to </a:t>
            </a:r>
            <a:r>
              <a:rPr b="1" lang="en-GB" sz="1200"/>
              <a:t>Generated / Due</a:t>
            </a:r>
            <a:endParaRPr b="1" sz="1200"/>
          </a:p>
          <a:p>
            <a:pPr indent="-304800" lvl="1" marL="914400" rtl="0" algn="l">
              <a:lnSpc>
                <a:spcPct val="150000"/>
              </a:lnSpc>
              <a:spcBef>
                <a:spcPts val="0"/>
              </a:spcBef>
              <a:spcAft>
                <a:spcPts val="0"/>
              </a:spcAft>
              <a:buSzPts val="1200"/>
              <a:buChar char="○"/>
            </a:pPr>
            <a:r>
              <a:rPr lang="en-GB" sz="1200"/>
              <a:t>Bill becomes visible to the Consumer</a:t>
            </a:r>
            <a:endParaRPr b="1" sz="1200"/>
          </a:p>
        </p:txBody>
      </p:sp>
      <p:sp>
        <p:nvSpPr>
          <p:cNvPr id="126" name="Google Shape;126;p24"/>
          <p:cNvSpPr txBox="1"/>
          <p:nvPr>
            <p:ph type="title"/>
          </p:nvPr>
        </p:nvSpPr>
        <p:spPr>
          <a:xfrm>
            <a:off x="311700" y="126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Life Cycle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idx="1" type="body"/>
          </p:nvPr>
        </p:nvSpPr>
        <p:spPr>
          <a:xfrm>
            <a:off x="311700" y="699050"/>
            <a:ext cx="8520600" cy="435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400"/>
              </a:spcBef>
              <a:spcAft>
                <a:spcPts val="0"/>
              </a:spcAft>
              <a:buSzPts val="1200"/>
              <a:buChar char="●"/>
            </a:pPr>
            <a:r>
              <a:rPr b="1" lang="en-GB" sz="1200"/>
              <a:t>Step 5: Bill Review &amp; Payment (Consumer → Accounts Officer)</a:t>
            </a:r>
            <a:endParaRPr b="1" sz="1200"/>
          </a:p>
          <a:p>
            <a:pPr indent="-304800" lvl="1" marL="914400" rtl="0" algn="l">
              <a:lnSpc>
                <a:spcPct val="150000"/>
              </a:lnSpc>
              <a:spcBef>
                <a:spcPts val="0"/>
              </a:spcBef>
              <a:spcAft>
                <a:spcPts val="0"/>
              </a:spcAft>
              <a:buSzPts val="1200"/>
              <a:buChar char="○"/>
            </a:pPr>
            <a:r>
              <a:rPr lang="en-GB" sz="1200"/>
              <a:t>Consumer views bill details and due amount</a:t>
            </a:r>
            <a:endParaRPr sz="1200"/>
          </a:p>
          <a:p>
            <a:pPr indent="-304800" lvl="1" marL="914400" rtl="0" algn="l">
              <a:lnSpc>
                <a:spcPct val="150000"/>
              </a:lnSpc>
              <a:spcBef>
                <a:spcPts val="0"/>
              </a:spcBef>
              <a:spcAft>
                <a:spcPts val="0"/>
              </a:spcAft>
              <a:buSzPts val="1200"/>
              <a:buChar char="○"/>
            </a:pPr>
            <a:r>
              <a:rPr lang="en-GB" sz="1200"/>
              <a:t>Consumer makes payment (mock online/offline)</a:t>
            </a:r>
            <a:endParaRPr sz="1200"/>
          </a:p>
          <a:p>
            <a:pPr indent="-304800" lvl="1" marL="914400" rtl="0" algn="l">
              <a:lnSpc>
                <a:spcPct val="150000"/>
              </a:lnSpc>
              <a:spcBef>
                <a:spcPts val="0"/>
              </a:spcBef>
              <a:spcAft>
                <a:spcPts val="0"/>
              </a:spcAft>
              <a:buSzPts val="1200"/>
              <a:buChar char="○"/>
            </a:pPr>
            <a:r>
              <a:rPr lang="en-GB" sz="1200"/>
              <a:t>Payment record is stored in the system</a:t>
            </a:r>
            <a:endParaRPr sz="1200"/>
          </a:p>
          <a:p>
            <a:pPr indent="-304800" lvl="1" marL="914400" rtl="0" algn="l">
              <a:lnSpc>
                <a:spcPct val="150000"/>
              </a:lnSpc>
              <a:spcBef>
                <a:spcPts val="0"/>
              </a:spcBef>
              <a:spcAft>
                <a:spcPts val="0"/>
              </a:spcAft>
              <a:buSzPts val="1200"/>
              <a:buChar char="○"/>
            </a:pPr>
            <a:r>
              <a:rPr lang="en-GB" sz="1200"/>
              <a:t>Bill status changes to </a:t>
            </a:r>
            <a:r>
              <a:rPr b="1" lang="en-GB" sz="1200"/>
              <a:t>Paid</a:t>
            </a:r>
            <a:endParaRPr b="1" sz="1200"/>
          </a:p>
          <a:p>
            <a:pPr indent="-304800" lvl="1" marL="914400" rtl="0" algn="l">
              <a:lnSpc>
                <a:spcPct val="150000"/>
              </a:lnSpc>
              <a:spcBef>
                <a:spcPts val="0"/>
              </a:spcBef>
              <a:spcAft>
                <a:spcPts val="0"/>
              </a:spcAft>
              <a:buSzPts val="1200"/>
              <a:buChar char="○"/>
            </a:pPr>
            <a:r>
              <a:rPr lang="en-GB" sz="1200"/>
              <a:t>Outstanding balance is updated</a:t>
            </a:r>
            <a:endParaRPr sz="1200"/>
          </a:p>
          <a:p>
            <a:pPr indent="-304800" lvl="0" marL="457200" rtl="0" algn="l">
              <a:lnSpc>
                <a:spcPct val="150000"/>
              </a:lnSpc>
              <a:spcBef>
                <a:spcPts val="1000"/>
              </a:spcBef>
              <a:spcAft>
                <a:spcPts val="0"/>
              </a:spcAft>
              <a:buSzPts val="1200"/>
              <a:buChar char="●"/>
            </a:pPr>
            <a:r>
              <a:rPr b="1" lang="en-GB" sz="1200"/>
              <a:t>Step 6: Payment Tracking &amp; Financial Monitoring (Accounts Officer)</a:t>
            </a:r>
            <a:endParaRPr b="1" sz="1200"/>
          </a:p>
          <a:p>
            <a:pPr indent="-304800" lvl="1" marL="914400" rtl="0" algn="l">
              <a:lnSpc>
                <a:spcPct val="150000"/>
              </a:lnSpc>
              <a:spcBef>
                <a:spcPts val="0"/>
              </a:spcBef>
              <a:spcAft>
                <a:spcPts val="0"/>
              </a:spcAft>
              <a:buSzPts val="1200"/>
              <a:buChar char="○"/>
            </a:pPr>
            <a:r>
              <a:rPr lang="en-GB" sz="1200"/>
              <a:t>Accounts Officer tracks:</a:t>
            </a:r>
            <a:endParaRPr sz="1200"/>
          </a:p>
          <a:p>
            <a:pPr indent="-304800" lvl="2" marL="1371600" rtl="0" algn="l">
              <a:lnSpc>
                <a:spcPct val="150000"/>
              </a:lnSpc>
              <a:spcBef>
                <a:spcPts val="0"/>
              </a:spcBef>
              <a:spcAft>
                <a:spcPts val="0"/>
              </a:spcAft>
              <a:buSzPts val="1200"/>
              <a:buChar char="■"/>
            </a:pPr>
            <a:r>
              <a:rPr lang="en-GB" sz="1200"/>
              <a:t>Paid bills</a:t>
            </a:r>
            <a:endParaRPr sz="1200"/>
          </a:p>
          <a:p>
            <a:pPr indent="-304800" lvl="2" marL="1371600" rtl="0" algn="l">
              <a:lnSpc>
                <a:spcPct val="150000"/>
              </a:lnSpc>
              <a:spcBef>
                <a:spcPts val="0"/>
              </a:spcBef>
              <a:spcAft>
                <a:spcPts val="0"/>
              </a:spcAft>
              <a:buSzPts val="1200"/>
              <a:buChar char="■"/>
            </a:pPr>
            <a:r>
              <a:rPr lang="en-GB" sz="1200"/>
              <a:t>Unpaid bills</a:t>
            </a:r>
            <a:endParaRPr sz="1200"/>
          </a:p>
          <a:p>
            <a:pPr indent="-304800" lvl="2" marL="1371600" rtl="0" algn="l">
              <a:lnSpc>
                <a:spcPct val="150000"/>
              </a:lnSpc>
              <a:spcBef>
                <a:spcPts val="0"/>
              </a:spcBef>
              <a:spcAft>
                <a:spcPts val="0"/>
              </a:spcAft>
              <a:buSzPts val="1200"/>
              <a:buChar char="■"/>
            </a:pPr>
            <a:r>
              <a:rPr lang="en-GB" sz="1200"/>
              <a:t>Overdue bills</a:t>
            </a:r>
            <a:endParaRPr sz="1200"/>
          </a:p>
          <a:p>
            <a:pPr indent="-304800" lvl="1" marL="914400" rtl="0" algn="l">
              <a:lnSpc>
                <a:spcPct val="150000"/>
              </a:lnSpc>
              <a:spcBef>
                <a:spcPts val="0"/>
              </a:spcBef>
              <a:spcAft>
                <a:spcPts val="0"/>
              </a:spcAft>
              <a:buSzPts val="1200"/>
              <a:buChar char="○"/>
            </a:pPr>
            <a:r>
              <a:rPr lang="en-GB" sz="1200"/>
              <a:t>System calculates:</a:t>
            </a:r>
            <a:endParaRPr sz="1200"/>
          </a:p>
          <a:p>
            <a:pPr indent="-304800" lvl="2" marL="1371600" rtl="0" algn="l">
              <a:lnSpc>
                <a:spcPct val="150000"/>
              </a:lnSpc>
              <a:spcBef>
                <a:spcPts val="0"/>
              </a:spcBef>
              <a:spcAft>
                <a:spcPts val="0"/>
              </a:spcAft>
              <a:buSzPts val="1200"/>
              <a:buChar char="■"/>
            </a:pPr>
            <a:r>
              <a:rPr lang="en-GB" sz="1200"/>
              <a:t>Total outstanding dues</a:t>
            </a:r>
            <a:endParaRPr sz="1200"/>
          </a:p>
          <a:p>
            <a:pPr indent="-304800" lvl="2" marL="1371600" rtl="0" algn="l">
              <a:lnSpc>
                <a:spcPct val="150000"/>
              </a:lnSpc>
              <a:spcBef>
                <a:spcPts val="0"/>
              </a:spcBef>
              <a:spcAft>
                <a:spcPts val="0"/>
              </a:spcAft>
              <a:buSzPts val="1200"/>
              <a:buChar char="■"/>
            </a:pPr>
            <a:r>
              <a:rPr lang="en-GB" sz="1200"/>
              <a:t>Monthly revenue</a:t>
            </a:r>
            <a:endParaRPr sz="1200"/>
          </a:p>
          <a:p>
            <a:pPr indent="-304800" lvl="1" marL="914400" rtl="0" algn="l">
              <a:lnSpc>
                <a:spcPct val="150000"/>
              </a:lnSpc>
              <a:spcBef>
                <a:spcPts val="0"/>
              </a:spcBef>
              <a:spcAft>
                <a:spcPts val="0"/>
              </a:spcAft>
              <a:buSzPts val="1200"/>
              <a:buChar char="○"/>
            </a:pPr>
            <a:r>
              <a:rPr lang="en-GB" sz="1200"/>
              <a:t>Financial summaries are updated in dashboards</a:t>
            </a:r>
            <a:endParaRPr b="1" sz="1200"/>
          </a:p>
        </p:txBody>
      </p:sp>
      <p:sp>
        <p:nvSpPr>
          <p:cNvPr id="132" name="Google Shape;132;p25"/>
          <p:cNvSpPr txBox="1"/>
          <p:nvPr>
            <p:ph type="title"/>
          </p:nvPr>
        </p:nvSpPr>
        <p:spPr>
          <a:xfrm>
            <a:off x="311700" y="126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Life Cycle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idx="1" type="body"/>
          </p:nvPr>
        </p:nvSpPr>
        <p:spPr>
          <a:xfrm>
            <a:off x="311700" y="788100"/>
            <a:ext cx="8520600" cy="435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400"/>
              </a:spcBef>
              <a:spcAft>
                <a:spcPts val="0"/>
              </a:spcAft>
              <a:buSzPts val="1200"/>
              <a:buChar char="●"/>
            </a:pPr>
            <a:r>
              <a:rPr b="1" lang="en-GB" sz="1200"/>
              <a:t>Step 7: Dashboards &amp; Reports (Admin &amp; Officers)</a:t>
            </a:r>
            <a:endParaRPr b="1" sz="1200"/>
          </a:p>
          <a:p>
            <a:pPr indent="-304800" lvl="1" marL="914400" rtl="0" algn="l">
              <a:lnSpc>
                <a:spcPct val="150000"/>
              </a:lnSpc>
              <a:spcBef>
                <a:spcPts val="0"/>
              </a:spcBef>
              <a:spcAft>
                <a:spcPts val="0"/>
              </a:spcAft>
              <a:buSzPts val="1200"/>
              <a:buChar char="○"/>
            </a:pPr>
            <a:r>
              <a:rPr lang="en-GB" sz="1200"/>
              <a:t>Admin views system-wide dashboards</a:t>
            </a:r>
            <a:endParaRPr sz="1200"/>
          </a:p>
          <a:p>
            <a:pPr indent="-304800" lvl="1" marL="914400" rtl="0" algn="l">
              <a:lnSpc>
                <a:spcPct val="150000"/>
              </a:lnSpc>
              <a:spcBef>
                <a:spcPts val="0"/>
              </a:spcBef>
              <a:spcAft>
                <a:spcPts val="0"/>
              </a:spcAft>
              <a:buSzPts val="1200"/>
              <a:buChar char="○"/>
            </a:pPr>
            <a:r>
              <a:rPr lang="en-GB" sz="1200"/>
              <a:t>Billing &amp; Accounts Officers view:</a:t>
            </a:r>
            <a:endParaRPr sz="1200"/>
          </a:p>
          <a:p>
            <a:pPr indent="-304800" lvl="2" marL="1371600" rtl="0" algn="l">
              <a:lnSpc>
                <a:spcPct val="150000"/>
              </a:lnSpc>
              <a:spcBef>
                <a:spcPts val="0"/>
              </a:spcBef>
              <a:spcAft>
                <a:spcPts val="0"/>
              </a:spcAft>
              <a:buSzPts val="1200"/>
              <a:buChar char="■"/>
            </a:pPr>
            <a:r>
              <a:rPr lang="en-GB" sz="1200"/>
              <a:t>Revenue reports</a:t>
            </a:r>
            <a:endParaRPr sz="1200"/>
          </a:p>
          <a:p>
            <a:pPr indent="-304800" lvl="2" marL="1371600" rtl="0" algn="l">
              <a:lnSpc>
                <a:spcPct val="150000"/>
              </a:lnSpc>
              <a:spcBef>
                <a:spcPts val="0"/>
              </a:spcBef>
              <a:spcAft>
                <a:spcPts val="0"/>
              </a:spcAft>
              <a:buSzPts val="1200"/>
              <a:buChar char="■"/>
            </a:pPr>
            <a:r>
              <a:rPr lang="en-GB" sz="1200"/>
              <a:t>Consumption analysis</a:t>
            </a:r>
            <a:endParaRPr sz="1200"/>
          </a:p>
          <a:p>
            <a:pPr indent="-304800" lvl="2" marL="1371600" rtl="0" algn="l">
              <a:lnSpc>
                <a:spcPct val="150000"/>
              </a:lnSpc>
              <a:spcBef>
                <a:spcPts val="0"/>
              </a:spcBef>
              <a:spcAft>
                <a:spcPts val="0"/>
              </a:spcAft>
              <a:buSzPts val="1200"/>
              <a:buChar char="■"/>
            </a:pPr>
            <a:r>
              <a:rPr lang="en-GB" sz="1200"/>
              <a:t>Utility-wise summaries</a:t>
            </a:r>
            <a:endParaRPr sz="1200"/>
          </a:p>
          <a:p>
            <a:pPr indent="-304800" lvl="1" marL="914400" rtl="0" algn="l">
              <a:lnSpc>
                <a:spcPct val="150000"/>
              </a:lnSpc>
              <a:spcBef>
                <a:spcPts val="0"/>
              </a:spcBef>
              <a:spcAft>
                <a:spcPts val="0"/>
              </a:spcAft>
              <a:buSzPts val="1200"/>
              <a:buChar char="○"/>
            </a:pPr>
            <a:r>
              <a:rPr lang="en-GB" sz="1200"/>
              <a:t>Data supports operational and financial decisions</a:t>
            </a:r>
            <a:endParaRPr sz="1200"/>
          </a:p>
          <a:p>
            <a:pPr indent="-304800" lvl="0" marL="457200" rtl="0" algn="l">
              <a:lnSpc>
                <a:spcPct val="150000"/>
              </a:lnSpc>
              <a:spcBef>
                <a:spcPts val="1000"/>
              </a:spcBef>
              <a:spcAft>
                <a:spcPts val="0"/>
              </a:spcAft>
              <a:buSzPts val="1200"/>
              <a:buChar char="●"/>
            </a:pPr>
            <a:r>
              <a:rPr b="1" lang="en-GB" sz="1200"/>
              <a:t>Step 8: Notifications &amp; System Continuity (System → Users)</a:t>
            </a:r>
            <a:endParaRPr b="1" sz="1200"/>
          </a:p>
          <a:p>
            <a:pPr indent="-304800" lvl="1" marL="914400" rtl="0" algn="l">
              <a:lnSpc>
                <a:spcPct val="150000"/>
              </a:lnSpc>
              <a:spcBef>
                <a:spcPts val="0"/>
              </a:spcBef>
              <a:spcAft>
                <a:spcPts val="0"/>
              </a:spcAft>
              <a:buSzPts val="1200"/>
              <a:buChar char="○"/>
            </a:pPr>
            <a:r>
              <a:rPr lang="en-GB" sz="1200"/>
              <a:t>System sends notifications for:</a:t>
            </a:r>
            <a:endParaRPr sz="1200"/>
          </a:p>
          <a:p>
            <a:pPr indent="-304800" lvl="2" marL="1371600" rtl="0" algn="l">
              <a:lnSpc>
                <a:spcPct val="150000"/>
              </a:lnSpc>
              <a:spcBef>
                <a:spcPts val="0"/>
              </a:spcBef>
              <a:spcAft>
                <a:spcPts val="0"/>
              </a:spcAft>
              <a:buSzPts val="1200"/>
              <a:buChar char="■"/>
            </a:pPr>
            <a:r>
              <a:rPr lang="en-GB" sz="1200"/>
              <a:t>Bill generation</a:t>
            </a:r>
            <a:endParaRPr sz="1200"/>
          </a:p>
          <a:p>
            <a:pPr indent="-304800" lvl="2" marL="1371600" rtl="0" algn="l">
              <a:lnSpc>
                <a:spcPct val="150000"/>
              </a:lnSpc>
              <a:spcBef>
                <a:spcPts val="0"/>
              </a:spcBef>
              <a:spcAft>
                <a:spcPts val="0"/>
              </a:spcAft>
              <a:buSzPts val="1200"/>
              <a:buChar char="■"/>
            </a:pPr>
            <a:r>
              <a:rPr lang="en-GB" sz="1200"/>
              <a:t>Payment due reminders</a:t>
            </a:r>
            <a:endParaRPr sz="1200"/>
          </a:p>
          <a:p>
            <a:pPr indent="-304800" lvl="1" marL="914400" rtl="0" algn="l">
              <a:lnSpc>
                <a:spcPct val="150000"/>
              </a:lnSpc>
              <a:spcBef>
                <a:spcPts val="0"/>
              </a:spcBef>
              <a:spcAft>
                <a:spcPts val="0"/>
              </a:spcAft>
              <a:buSzPts val="1200"/>
              <a:buChar char="○"/>
            </a:pPr>
            <a:r>
              <a:rPr lang="en-GB" sz="1200"/>
              <a:t>Billing cycle repeats every month</a:t>
            </a:r>
            <a:endParaRPr sz="1200"/>
          </a:p>
          <a:p>
            <a:pPr indent="-304800" lvl="1" marL="914400" rtl="0" algn="l">
              <a:lnSpc>
                <a:spcPct val="150000"/>
              </a:lnSpc>
              <a:spcBef>
                <a:spcPts val="0"/>
              </a:spcBef>
              <a:spcAft>
                <a:spcPts val="0"/>
              </a:spcAft>
              <a:buSzPts val="1200"/>
              <a:buChar char="○"/>
            </a:pPr>
            <a:r>
              <a:rPr lang="en-GB" sz="1200"/>
              <a:t>Application continues with secure and auditable flow</a:t>
            </a:r>
            <a:endParaRPr b="1" sz="1200"/>
          </a:p>
        </p:txBody>
      </p:sp>
      <p:sp>
        <p:nvSpPr>
          <p:cNvPr id="138" name="Google Shape;138;p26"/>
          <p:cNvSpPr txBox="1"/>
          <p:nvPr>
            <p:ph type="title"/>
          </p:nvPr>
        </p:nvSpPr>
        <p:spPr>
          <a:xfrm>
            <a:off x="311700" y="126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Life Cycle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118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Sequence</a:t>
            </a:r>
            <a:r>
              <a:rPr lang="en-GB"/>
              <a:t> Diagram</a:t>
            </a:r>
            <a:endParaRPr/>
          </a:p>
        </p:txBody>
      </p:sp>
      <p:pic>
        <p:nvPicPr>
          <p:cNvPr id="144" name="Google Shape;144;p27"/>
          <p:cNvPicPr preferRelativeResize="0"/>
          <p:nvPr/>
        </p:nvPicPr>
        <p:blipFill>
          <a:blip r:embed="rId3">
            <a:alphaModFix/>
          </a:blip>
          <a:stretch>
            <a:fillRect/>
          </a:stretch>
        </p:blipFill>
        <p:spPr>
          <a:xfrm>
            <a:off x="2141963" y="721300"/>
            <a:ext cx="4860072" cy="4292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50" name="Google Shape;150;p28"/>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Home Page</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(Common)</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Login Page</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(Common)</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51" name="Google Shape;151;p28"/>
          <p:cNvPicPr preferRelativeResize="0"/>
          <p:nvPr/>
        </p:nvPicPr>
        <p:blipFill>
          <a:blip r:embed="rId3">
            <a:alphaModFix/>
          </a:blip>
          <a:stretch>
            <a:fillRect/>
          </a:stretch>
        </p:blipFill>
        <p:spPr>
          <a:xfrm>
            <a:off x="371000" y="1460025"/>
            <a:ext cx="4145776" cy="2334599"/>
          </a:xfrm>
          <a:prstGeom prst="rect">
            <a:avLst/>
          </a:prstGeom>
          <a:noFill/>
          <a:ln>
            <a:noFill/>
          </a:ln>
        </p:spPr>
      </p:pic>
      <p:pic>
        <p:nvPicPr>
          <p:cNvPr id="152" name="Google Shape;152;p28"/>
          <p:cNvPicPr preferRelativeResize="0"/>
          <p:nvPr/>
        </p:nvPicPr>
        <p:blipFill>
          <a:blip r:embed="rId4">
            <a:alphaModFix/>
          </a:blip>
          <a:stretch>
            <a:fillRect/>
          </a:stretch>
        </p:blipFill>
        <p:spPr>
          <a:xfrm>
            <a:off x="4639950" y="1457425"/>
            <a:ext cx="4145776" cy="23397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58" name="Google Shape;158;p29"/>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SignUp Page</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(Common)</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b="1"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Consumer Dashboard</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(Consumer)</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59" name="Google Shape;159;p29" title="WhatsApp Image 2026-01-07 at 00.20.21.jpeg"/>
          <p:cNvPicPr preferRelativeResize="0"/>
          <p:nvPr/>
        </p:nvPicPr>
        <p:blipFill rotWithShape="1">
          <a:blip r:embed="rId3">
            <a:alphaModFix/>
          </a:blip>
          <a:srcRect b="0" l="1493" r="1503" t="0"/>
          <a:stretch/>
        </p:blipFill>
        <p:spPr>
          <a:xfrm>
            <a:off x="371000" y="1460025"/>
            <a:ext cx="4145776" cy="2334598"/>
          </a:xfrm>
          <a:prstGeom prst="rect">
            <a:avLst/>
          </a:prstGeom>
          <a:noFill/>
          <a:ln>
            <a:noFill/>
          </a:ln>
        </p:spPr>
      </p:pic>
      <p:pic>
        <p:nvPicPr>
          <p:cNvPr id="160" name="Google Shape;160;p29" title="WhatsApp Image 2026-01-07 at 00.20.18.jpeg"/>
          <p:cNvPicPr preferRelativeResize="0"/>
          <p:nvPr/>
        </p:nvPicPr>
        <p:blipFill rotWithShape="1">
          <a:blip r:embed="rId4">
            <a:alphaModFix/>
          </a:blip>
          <a:srcRect b="0" l="109" r="109" t="0"/>
          <a:stretch/>
        </p:blipFill>
        <p:spPr>
          <a:xfrm>
            <a:off x="4639950" y="1457425"/>
            <a:ext cx="4145776" cy="23397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66" name="Google Shape;166;p30"/>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Billing Officer Dashboard</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(Billing Officer)</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Admin</a:t>
                      </a:r>
                      <a:r>
                        <a:rPr b="1" lang="en-GB" sz="1200">
                          <a:solidFill>
                            <a:schemeClr val="lt2"/>
                          </a:solidFill>
                          <a:latin typeface="Average"/>
                          <a:ea typeface="Average"/>
                          <a:cs typeface="Average"/>
                          <a:sym typeface="Average"/>
                        </a:rPr>
                        <a:t> Dashboard</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(Admin)</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7" name="Google Shape;167;p30"/>
          <p:cNvPicPr preferRelativeResize="0"/>
          <p:nvPr/>
        </p:nvPicPr>
        <p:blipFill>
          <a:blip r:embed="rId3">
            <a:alphaModFix/>
          </a:blip>
          <a:stretch>
            <a:fillRect/>
          </a:stretch>
        </p:blipFill>
        <p:spPr>
          <a:xfrm>
            <a:off x="311700" y="1457425"/>
            <a:ext cx="4215824" cy="2339800"/>
          </a:xfrm>
          <a:prstGeom prst="rect">
            <a:avLst/>
          </a:prstGeom>
          <a:noFill/>
          <a:ln>
            <a:noFill/>
          </a:ln>
        </p:spPr>
      </p:pic>
      <p:pic>
        <p:nvPicPr>
          <p:cNvPr id="168" name="Google Shape;168;p30"/>
          <p:cNvPicPr preferRelativeResize="0"/>
          <p:nvPr/>
        </p:nvPicPr>
        <p:blipFill>
          <a:blip r:embed="rId4">
            <a:alphaModFix/>
          </a:blip>
          <a:stretch>
            <a:fillRect/>
          </a:stretch>
        </p:blipFill>
        <p:spPr>
          <a:xfrm>
            <a:off x="4669600" y="1457426"/>
            <a:ext cx="4196964" cy="2339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74" name="Google Shape;174;p31"/>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Payment History</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(Billing Officer)</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Admin Reports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(Admin)</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5" name="Google Shape;175;p31"/>
          <p:cNvPicPr preferRelativeResize="0"/>
          <p:nvPr/>
        </p:nvPicPr>
        <p:blipFill>
          <a:blip r:embed="rId3">
            <a:alphaModFix/>
          </a:blip>
          <a:stretch>
            <a:fillRect/>
          </a:stretch>
        </p:blipFill>
        <p:spPr>
          <a:xfrm>
            <a:off x="311701" y="1446927"/>
            <a:ext cx="4196976" cy="2360799"/>
          </a:xfrm>
          <a:prstGeom prst="rect">
            <a:avLst/>
          </a:prstGeom>
          <a:noFill/>
          <a:ln>
            <a:noFill/>
          </a:ln>
        </p:spPr>
      </p:pic>
      <p:pic>
        <p:nvPicPr>
          <p:cNvPr id="176" name="Google Shape;176;p31"/>
          <p:cNvPicPr preferRelativeResize="0"/>
          <p:nvPr/>
        </p:nvPicPr>
        <p:blipFill>
          <a:blip r:embed="rId4">
            <a:alphaModFix/>
          </a:blip>
          <a:stretch>
            <a:fillRect/>
          </a:stretch>
        </p:blipFill>
        <p:spPr>
          <a:xfrm>
            <a:off x="4635325" y="1448225"/>
            <a:ext cx="4196976" cy="23581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Overview</a:t>
            </a:r>
            <a:endParaRPr/>
          </a:p>
        </p:txBody>
      </p:sp>
      <p:sp>
        <p:nvSpPr>
          <p:cNvPr id="66" name="Google Shape;66;p14"/>
          <p:cNvSpPr txBox="1"/>
          <p:nvPr>
            <p:ph idx="1" type="body"/>
          </p:nvPr>
        </p:nvSpPr>
        <p:spPr>
          <a:xfrm>
            <a:off x="311700" y="1339650"/>
            <a:ext cx="8520600" cy="2878200"/>
          </a:xfrm>
          <a:prstGeom prst="rect">
            <a:avLst/>
          </a:prstGeom>
        </p:spPr>
        <p:txBody>
          <a:bodyPr anchorCtr="0" anchor="t" bIns="91425" lIns="91425" spcFirstLastPara="1" rIns="91425" wrap="square" tIns="91425">
            <a:spAutoFit/>
          </a:bodyPr>
          <a:lstStyle/>
          <a:p>
            <a:pPr indent="-184150" lvl="0" marL="179999" rtl="0" algn="l">
              <a:spcBef>
                <a:spcPts val="1200"/>
              </a:spcBef>
              <a:spcAft>
                <a:spcPts val="0"/>
              </a:spcAft>
              <a:buClr>
                <a:schemeClr val="lt2"/>
              </a:buClr>
              <a:buSzPts val="1400"/>
              <a:buFont typeface="Arial"/>
              <a:buChar char="●"/>
            </a:pPr>
            <a:r>
              <a:rPr lang="en-GB" sz="1400">
                <a:solidFill>
                  <a:schemeClr val="lt2"/>
                </a:solidFill>
              </a:rPr>
              <a:t>This project is a </a:t>
            </a:r>
            <a:r>
              <a:rPr b="1" lang="en-GB" sz="1400">
                <a:solidFill>
                  <a:schemeClr val="lt2"/>
                </a:solidFill>
              </a:rPr>
              <a:t>Utility Billing System</a:t>
            </a:r>
            <a:r>
              <a:rPr lang="en-GB" sz="1400">
                <a:solidFill>
                  <a:schemeClr val="lt2"/>
                </a:solidFill>
              </a:rPr>
              <a:t> designed to automate and manage utility services such as electricity, water, or gas billing in an efficient and scalable way.</a:t>
            </a:r>
            <a:br>
              <a:rPr lang="en-GB" sz="1400">
                <a:solidFill>
                  <a:schemeClr val="lt2"/>
                </a:solidFill>
              </a:rPr>
            </a:br>
            <a:endParaRPr sz="1400">
              <a:solidFill>
                <a:schemeClr val="lt2"/>
              </a:solidFill>
            </a:endParaRPr>
          </a:p>
          <a:p>
            <a:pPr indent="-184150" lvl="0" marL="179999" rtl="0" algn="l">
              <a:spcBef>
                <a:spcPts val="0"/>
              </a:spcBef>
              <a:spcAft>
                <a:spcPts val="0"/>
              </a:spcAft>
              <a:buClr>
                <a:schemeClr val="lt2"/>
              </a:buClr>
              <a:buSzPts val="1400"/>
              <a:buFont typeface="Arial"/>
              <a:buChar char="●"/>
            </a:pPr>
            <a:r>
              <a:rPr lang="en-GB" sz="1400">
                <a:solidFill>
                  <a:schemeClr val="lt2"/>
                </a:solidFill>
              </a:rPr>
              <a:t>The system allows </a:t>
            </a:r>
            <a:r>
              <a:rPr b="1" lang="en-GB" sz="1400">
                <a:solidFill>
                  <a:schemeClr val="lt2"/>
                </a:solidFill>
              </a:rPr>
              <a:t>consumers to view bills, make payments, and track usage</a:t>
            </a:r>
            <a:r>
              <a:rPr lang="en-GB" sz="1400">
                <a:solidFill>
                  <a:schemeClr val="lt2"/>
                </a:solidFill>
              </a:rPr>
              <a:t>, while enabling administrators to manage consumers, tariffs, and billing cycles.</a:t>
            </a:r>
            <a:br>
              <a:rPr lang="en-GB" sz="1400">
                <a:solidFill>
                  <a:schemeClr val="lt2"/>
                </a:solidFill>
              </a:rPr>
            </a:br>
            <a:endParaRPr sz="1400">
              <a:solidFill>
                <a:schemeClr val="lt2"/>
              </a:solidFill>
            </a:endParaRPr>
          </a:p>
          <a:p>
            <a:pPr indent="-184150" lvl="0" marL="179999" rtl="0" algn="l">
              <a:spcBef>
                <a:spcPts val="0"/>
              </a:spcBef>
              <a:spcAft>
                <a:spcPts val="0"/>
              </a:spcAft>
              <a:buClr>
                <a:schemeClr val="lt2"/>
              </a:buClr>
              <a:buSzPts val="1400"/>
              <a:buFont typeface="Arial"/>
              <a:buChar char="●"/>
            </a:pPr>
            <a:r>
              <a:rPr lang="en-GB" sz="1400">
                <a:solidFill>
                  <a:schemeClr val="lt2"/>
                </a:solidFill>
              </a:rPr>
              <a:t>It follows a </a:t>
            </a:r>
            <a:r>
              <a:rPr b="1" lang="en-GB" sz="1400">
                <a:solidFill>
                  <a:schemeClr val="lt2"/>
                </a:solidFill>
              </a:rPr>
              <a:t>microservices-based architecture</a:t>
            </a:r>
            <a:r>
              <a:rPr lang="en-GB" sz="1400">
                <a:solidFill>
                  <a:schemeClr val="lt2"/>
                </a:solidFill>
              </a:rPr>
              <a:t>, where each service handles a specific responsibility like consumer management, billing, or payments.</a:t>
            </a:r>
            <a:br>
              <a:rPr lang="en-GB" sz="1400">
                <a:solidFill>
                  <a:schemeClr val="lt2"/>
                </a:solidFill>
              </a:rPr>
            </a:br>
            <a:endParaRPr sz="1400">
              <a:solidFill>
                <a:schemeClr val="lt2"/>
              </a:solidFill>
            </a:endParaRPr>
          </a:p>
          <a:p>
            <a:pPr indent="-184150" lvl="0" marL="179999" rtl="0" algn="l">
              <a:spcBef>
                <a:spcPts val="0"/>
              </a:spcBef>
              <a:spcAft>
                <a:spcPts val="0"/>
              </a:spcAft>
              <a:buClr>
                <a:schemeClr val="lt2"/>
              </a:buClr>
              <a:buSzPts val="1400"/>
              <a:buFont typeface="Arial"/>
              <a:buChar char="●"/>
            </a:pPr>
            <a:r>
              <a:rPr lang="en-GB" sz="1400">
                <a:solidFill>
                  <a:schemeClr val="lt2"/>
                </a:solidFill>
              </a:rPr>
              <a:t>The application ensures </a:t>
            </a:r>
            <a:r>
              <a:rPr b="1" lang="en-GB" sz="1400">
                <a:solidFill>
                  <a:schemeClr val="lt2"/>
                </a:solidFill>
              </a:rPr>
              <a:t>accuracy, transparency, and reliability</a:t>
            </a:r>
            <a:r>
              <a:rPr lang="en-GB" sz="1400">
                <a:solidFill>
                  <a:schemeClr val="lt2"/>
                </a:solidFill>
              </a:rPr>
              <a:t> in billing while reducing manual effort and operational errors.</a:t>
            </a:r>
            <a:endParaRPr sz="14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82" name="Google Shape;182;p32"/>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Billing and Payments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(Admin)</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Tariff Management</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(Admin)</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83" name="Google Shape;183;p32"/>
          <p:cNvPicPr preferRelativeResize="0"/>
          <p:nvPr/>
        </p:nvPicPr>
        <p:blipFill>
          <a:blip r:embed="rId3">
            <a:alphaModFix/>
          </a:blip>
          <a:stretch>
            <a:fillRect/>
          </a:stretch>
        </p:blipFill>
        <p:spPr>
          <a:xfrm>
            <a:off x="311706" y="1477876"/>
            <a:ext cx="4248992" cy="2358199"/>
          </a:xfrm>
          <a:prstGeom prst="rect">
            <a:avLst/>
          </a:prstGeom>
          <a:noFill/>
          <a:ln>
            <a:noFill/>
          </a:ln>
        </p:spPr>
      </p:pic>
      <p:pic>
        <p:nvPicPr>
          <p:cNvPr id="184" name="Google Shape;184;p32"/>
          <p:cNvPicPr preferRelativeResize="0"/>
          <p:nvPr/>
        </p:nvPicPr>
        <p:blipFill>
          <a:blip r:embed="rId4">
            <a:alphaModFix/>
          </a:blip>
          <a:stretch>
            <a:fillRect/>
          </a:stretch>
        </p:blipFill>
        <p:spPr>
          <a:xfrm>
            <a:off x="4721475" y="1471238"/>
            <a:ext cx="4249000" cy="23714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90" name="Google Shape;190;p33"/>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Pending Account Requests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(Admin)</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My Utilities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(Consumer)</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1" name="Google Shape;191;p33"/>
          <p:cNvPicPr preferRelativeResize="0"/>
          <p:nvPr/>
        </p:nvPicPr>
        <p:blipFill>
          <a:blip r:embed="rId3">
            <a:alphaModFix/>
          </a:blip>
          <a:stretch>
            <a:fillRect/>
          </a:stretch>
        </p:blipFill>
        <p:spPr>
          <a:xfrm>
            <a:off x="311699" y="1461953"/>
            <a:ext cx="4249000" cy="2390071"/>
          </a:xfrm>
          <a:prstGeom prst="rect">
            <a:avLst/>
          </a:prstGeom>
          <a:noFill/>
          <a:ln>
            <a:noFill/>
          </a:ln>
        </p:spPr>
      </p:pic>
      <p:pic>
        <p:nvPicPr>
          <p:cNvPr id="192" name="Google Shape;192;p33"/>
          <p:cNvPicPr preferRelativeResize="0"/>
          <p:nvPr/>
        </p:nvPicPr>
        <p:blipFill>
          <a:blip r:embed="rId4">
            <a:alphaModFix/>
          </a:blip>
          <a:stretch>
            <a:fillRect/>
          </a:stretch>
        </p:blipFill>
        <p:spPr>
          <a:xfrm>
            <a:off x="4639950" y="1482700"/>
            <a:ext cx="4249001" cy="23485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198" name="Google Shape;198;p34"/>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Billing Logs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(Billing Officer)</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Offline</a:t>
                      </a:r>
                      <a:r>
                        <a:rPr b="1" lang="en-GB" sz="1200">
                          <a:solidFill>
                            <a:schemeClr val="lt2"/>
                          </a:solidFill>
                          <a:latin typeface="Average"/>
                          <a:ea typeface="Average"/>
                          <a:cs typeface="Average"/>
                          <a:sym typeface="Average"/>
                        </a:rPr>
                        <a:t> Payment</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(Accounts Officer)</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9" name="Google Shape;199;p34"/>
          <p:cNvPicPr preferRelativeResize="0"/>
          <p:nvPr/>
        </p:nvPicPr>
        <p:blipFill>
          <a:blip r:embed="rId3">
            <a:alphaModFix/>
          </a:blip>
          <a:stretch>
            <a:fillRect/>
          </a:stretch>
        </p:blipFill>
        <p:spPr>
          <a:xfrm>
            <a:off x="311700" y="1471247"/>
            <a:ext cx="4249000" cy="2371478"/>
          </a:xfrm>
          <a:prstGeom prst="rect">
            <a:avLst/>
          </a:prstGeom>
          <a:noFill/>
          <a:ln>
            <a:noFill/>
          </a:ln>
        </p:spPr>
      </p:pic>
      <p:pic>
        <p:nvPicPr>
          <p:cNvPr id="200" name="Google Shape;200;p34"/>
          <p:cNvPicPr preferRelativeResize="0"/>
          <p:nvPr/>
        </p:nvPicPr>
        <p:blipFill>
          <a:blip r:embed="rId4">
            <a:alphaModFix/>
          </a:blip>
          <a:stretch>
            <a:fillRect/>
          </a:stretch>
        </p:blipFill>
        <p:spPr>
          <a:xfrm>
            <a:off x="4662175" y="1461950"/>
            <a:ext cx="4249000" cy="23900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User Interface</a:t>
            </a:r>
            <a:endParaRPr/>
          </a:p>
        </p:txBody>
      </p:sp>
      <p:graphicFrame>
        <p:nvGraphicFramePr>
          <p:cNvPr id="206" name="Google Shape;206;p35"/>
          <p:cNvGraphicFramePr/>
          <p:nvPr/>
        </p:nvGraphicFramePr>
        <p:xfrm>
          <a:off x="311700" y="843200"/>
          <a:ext cx="3000000" cy="3000000"/>
        </p:xfrm>
        <a:graphic>
          <a:graphicData uri="http://schemas.openxmlformats.org/drawingml/2006/table">
            <a:tbl>
              <a:tblPr>
                <a:noFill/>
                <a:tableStyleId>{F31BC78D-9C66-4642-9DB1-54A3D1E47FEB}</a:tableStyleId>
              </a:tblPr>
              <a:tblGrid>
                <a:gridCol w="4260300"/>
                <a:gridCol w="4260300"/>
              </a:tblGrid>
              <a:tr h="3457100">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Bills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(Consumer)</a:t>
                      </a:r>
                      <a:endParaRPr sz="1200">
                        <a:solidFill>
                          <a:schemeClr val="lt2"/>
                        </a:solidFill>
                        <a:latin typeface="Average"/>
                        <a:ea typeface="Average"/>
                        <a:cs typeface="Average"/>
                        <a:sym typeface="Average"/>
                      </a:endParaRPr>
                    </a:p>
                    <a:p>
                      <a:pPr indent="0" lvl="0" marL="0" rtl="0" algn="ctr">
                        <a:spcBef>
                          <a:spcPts val="0"/>
                        </a:spcBef>
                        <a:spcAft>
                          <a:spcPts val="0"/>
                        </a:spcAft>
                        <a:buNone/>
                      </a:pPr>
                      <a:r>
                        <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200">
                          <a:solidFill>
                            <a:schemeClr val="lt2"/>
                          </a:solidFill>
                          <a:latin typeface="Average"/>
                          <a:ea typeface="Average"/>
                          <a:cs typeface="Average"/>
                          <a:sym typeface="Average"/>
                        </a:rPr>
                        <a:t>Payments</a:t>
                      </a:r>
                      <a:endParaRPr b="1" sz="1200">
                        <a:solidFill>
                          <a:schemeClr val="lt2"/>
                        </a:solidFill>
                        <a:latin typeface="Average"/>
                        <a:ea typeface="Average"/>
                        <a:cs typeface="Average"/>
                        <a:sym typeface="Average"/>
                      </a:endParaRPr>
                    </a:p>
                    <a:p>
                      <a:pPr indent="0" lvl="0" marL="0" rtl="0" algn="ctr">
                        <a:spcBef>
                          <a:spcPts val="0"/>
                        </a:spcBef>
                        <a:spcAft>
                          <a:spcPts val="0"/>
                        </a:spcAft>
                        <a:buNone/>
                      </a:pPr>
                      <a:r>
                        <a:rPr lang="en-GB" sz="1200">
                          <a:solidFill>
                            <a:schemeClr val="lt2"/>
                          </a:solidFill>
                          <a:latin typeface="Average"/>
                          <a:ea typeface="Average"/>
                          <a:cs typeface="Average"/>
                          <a:sym typeface="Average"/>
                        </a:rPr>
                        <a:t>(Consumer)</a:t>
                      </a:r>
                      <a:endParaRPr sz="1200">
                        <a:solidFill>
                          <a:schemeClr val="lt2"/>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7" name="Google Shape;207;p35"/>
          <p:cNvPicPr preferRelativeResize="0"/>
          <p:nvPr/>
        </p:nvPicPr>
        <p:blipFill>
          <a:blip r:embed="rId3">
            <a:alphaModFix/>
          </a:blip>
          <a:stretch>
            <a:fillRect/>
          </a:stretch>
        </p:blipFill>
        <p:spPr>
          <a:xfrm>
            <a:off x="311700" y="1461958"/>
            <a:ext cx="4249001" cy="2390054"/>
          </a:xfrm>
          <a:prstGeom prst="rect">
            <a:avLst/>
          </a:prstGeom>
          <a:noFill/>
          <a:ln>
            <a:noFill/>
          </a:ln>
        </p:spPr>
      </p:pic>
      <p:pic>
        <p:nvPicPr>
          <p:cNvPr id="208" name="Google Shape;208;p35"/>
          <p:cNvPicPr preferRelativeResize="0"/>
          <p:nvPr/>
        </p:nvPicPr>
        <p:blipFill>
          <a:blip r:embed="rId4">
            <a:alphaModFix/>
          </a:blip>
          <a:stretch>
            <a:fillRect/>
          </a:stretch>
        </p:blipFill>
        <p:spPr>
          <a:xfrm>
            <a:off x="4639950" y="1475425"/>
            <a:ext cx="4297457" cy="2390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5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SonarQube Dashboard</a:t>
            </a:r>
            <a:endParaRPr/>
          </a:p>
        </p:txBody>
      </p:sp>
      <p:pic>
        <p:nvPicPr>
          <p:cNvPr id="214" name="Google Shape;214;p36"/>
          <p:cNvPicPr preferRelativeResize="0"/>
          <p:nvPr/>
        </p:nvPicPr>
        <p:blipFill>
          <a:blip r:embed="rId3">
            <a:alphaModFix/>
          </a:blip>
          <a:stretch>
            <a:fillRect/>
          </a:stretch>
        </p:blipFill>
        <p:spPr>
          <a:xfrm>
            <a:off x="1090376" y="728675"/>
            <a:ext cx="6963251" cy="4352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15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Docker Containers</a:t>
            </a:r>
            <a:endParaRPr/>
          </a:p>
        </p:txBody>
      </p:sp>
      <p:pic>
        <p:nvPicPr>
          <p:cNvPr id="220" name="Google Shape;220;p37"/>
          <p:cNvPicPr preferRelativeResize="0"/>
          <p:nvPr/>
        </p:nvPicPr>
        <p:blipFill>
          <a:blip r:embed="rId3">
            <a:alphaModFix/>
          </a:blip>
          <a:stretch>
            <a:fillRect/>
          </a:stretch>
        </p:blipFill>
        <p:spPr>
          <a:xfrm>
            <a:off x="1079263" y="728675"/>
            <a:ext cx="6985475" cy="4365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15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Jenkins Build Logs</a:t>
            </a:r>
            <a:endParaRPr/>
          </a:p>
        </p:txBody>
      </p:sp>
      <p:pic>
        <p:nvPicPr>
          <p:cNvPr id="226" name="Google Shape;226;p38"/>
          <p:cNvPicPr preferRelativeResize="0"/>
          <p:nvPr/>
        </p:nvPicPr>
        <p:blipFill>
          <a:blip r:embed="rId3">
            <a:alphaModFix/>
          </a:blip>
          <a:stretch>
            <a:fillRect/>
          </a:stretch>
        </p:blipFill>
        <p:spPr>
          <a:xfrm>
            <a:off x="892737" y="728675"/>
            <a:ext cx="7358524" cy="435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15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Jenkins Build Logs</a:t>
            </a:r>
            <a:endParaRPr/>
          </a:p>
        </p:txBody>
      </p:sp>
      <p:pic>
        <p:nvPicPr>
          <p:cNvPr id="232" name="Google Shape;232;p39"/>
          <p:cNvPicPr preferRelativeResize="0"/>
          <p:nvPr/>
        </p:nvPicPr>
        <p:blipFill>
          <a:blip r:embed="rId3">
            <a:alphaModFix/>
          </a:blip>
          <a:stretch>
            <a:fillRect/>
          </a:stretch>
        </p:blipFill>
        <p:spPr>
          <a:xfrm>
            <a:off x="884787" y="728675"/>
            <a:ext cx="7374424" cy="4355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17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38" name="Google Shape;238;p40"/>
          <p:cNvSpPr txBox="1"/>
          <p:nvPr>
            <p:ph idx="1" type="body"/>
          </p:nvPr>
        </p:nvSpPr>
        <p:spPr>
          <a:xfrm>
            <a:off x="311700" y="743500"/>
            <a:ext cx="8520600" cy="4266600"/>
          </a:xfrm>
          <a:prstGeom prst="rect">
            <a:avLst/>
          </a:prstGeom>
        </p:spPr>
        <p:txBody>
          <a:bodyPr anchorCtr="0" anchor="t" bIns="91425" lIns="91425" spcFirstLastPara="1" rIns="91425" wrap="square" tIns="91425">
            <a:normAutofit/>
          </a:bodyPr>
          <a:lstStyle/>
          <a:p>
            <a:pPr indent="-304800" lvl="0" marL="457200" rtl="0" algn="just">
              <a:lnSpc>
                <a:spcPct val="150000"/>
              </a:lnSpc>
              <a:spcBef>
                <a:spcPts val="0"/>
              </a:spcBef>
              <a:spcAft>
                <a:spcPts val="0"/>
              </a:spcAft>
              <a:buSzPts val="1200"/>
              <a:buChar char="●"/>
            </a:pPr>
            <a:r>
              <a:rPr lang="en-GB" sz="1200"/>
              <a:t>This project successfully delivers a </a:t>
            </a:r>
            <a:r>
              <a:rPr b="1" lang="en-GB" sz="1200"/>
              <a:t>robust and scalable Utility Billing System</a:t>
            </a:r>
            <a:r>
              <a:rPr lang="en-GB" sz="1200"/>
              <a:t> that automates the end-to-end billing lifecycle for utility services. By integrating a user-friendly frontend with a secure and modular backend, the system simplifies complex billing operations while ensuring accuracy, transparency, and reliability.</a:t>
            </a:r>
            <a:endParaRPr sz="1200"/>
          </a:p>
          <a:p>
            <a:pPr indent="-304800" lvl="0" marL="457200" rtl="0" algn="just">
              <a:lnSpc>
                <a:spcPct val="150000"/>
              </a:lnSpc>
              <a:spcBef>
                <a:spcPts val="1000"/>
              </a:spcBef>
              <a:spcAft>
                <a:spcPts val="0"/>
              </a:spcAft>
              <a:buSzPts val="1200"/>
              <a:buChar char="●"/>
            </a:pPr>
            <a:r>
              <a:rPr lang="en-GB" sz="1200"/>
              <a:t>The application effectively supports </a:t>
            </a:r>
            <a:r>
              <a:rPr b="1" lang="en-GB" sz="1200"/>
              <a:t>role-based access</a:t>
            </a:r>
            <a:r>
              <a:rPr lang="en-GB" sz="1200"/>
              <a:t>, enabling administrators, utility providers, and consumers to interact with the system according to their responsibilities. Key functionalities such as consumer management, bill generation, payment processing, and usage tracking are handled seamlessly, reducing manual effort and operational errors.</a:t>
            </a:r>
            <a:endParaRPr sz="1200"/>
          </a:p>
          <a:p>
            <a:pPr indent="-304800" lvl="0" marL="457200" rtl="0" algn="just">
              <a:lnSpc>
                <a:spcPct val="150000"/>
              </a:lnSpc>
              <a:spcBef>
                <a:spcPts val="1000"/>
              </a:spcBef>
              <a:spcAft>
                <a:spcPts val="0"/>
              </a:spcAft>
              <a:buSzPts val="1200"/>
              <a:buChar char="●"/>
            </a:pPr>
            <a:r>
              <a:rPr lang="en-GB" sz="1200"/>
              <a:t>Strong emphasis has been placed on </a:t>
            </a:r>
            <a:r>
              <a:rPr b="1" lang="en-GB" sz="1200"/>
              <a:t>security and data integrity</a:t>
            </a:r>
            <a:r>
              <a:rPr lang="en-GB" sz="1200"/>
              <a:t>, with proper authentication, authorization, and validation mechanisms implemented across the system. The use of structured database design and RESTful APIs ensures maintainability, scalability, and smooth communication between services.</a:t>
            </a:r>
            <a:endParaRPr sz="1200"/>
          </a:p>
          <a:p>
            <a:pPr indent="-304800" lvl="0" marL="457200" rtl="0" algn="just">
              <a:lnSpc>
                <a:spcPct val="150000"/>
              </a:lnSpc>
              <a:spcBef>
                <a:spcPts val="1000"/>
              </a:spcBef>
              <a:spcAft>
                <a:spcPts val="1000"/>
              </a:spcAft>
              <a:buSzPts val="1200"/>
              <a:buChar char="●"/>
            </a:pPr>
            <a:r>
              <a:rPr lang="en-GB" sz="1200"/>
              <a:t>Overall, this project demonstrates a </a:t>
            </a:r>
            <a:r>
              <a:rPr b="1" lang="en-GB" sz="1200"/>
              <a:t>real-world, production-ready solution</a:t>
            </a:r>
            <a:r>
              <a:rPr lang="en-GB" sz="1200"/>
              <a:t> that aligns with modern software engineering practices. It can be further enhanced with features like real-time notifications, analytics dashboards, and cloud deployment, making it suitable for large-scale utility management systems.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193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Microservices Architecture</a:t>
            </a:r>
            <a:endParaRPr/>
          </a:p>
        </p:txBody>
      </p:sp>
      <p:pic>
        <p:nvPicPr>
          <p:cNvPr id="72" name="Google Shape;72;p15"/>
          <p:cNvPicPr preferRelativeResize="0"/>
          <p:nvPr/>
        </p:nvPicPr>
        <p:blipFill>
          <a:blip r:embed="rId3">
            <a:alphaModFix/>
          </a:blip>
          <a:stretch>
            <a:fillRect/>
          </a:stretch>
        </p:blipFill>
        <p:spPr>
          <a:xfrm>
            <a:off x="909975" y="722875"/>
            <a:ext cx="7373375" cy="4303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765725"/>
            <a:ext cx="8520600" cy="3822300"/>
          </a:xfrm>
          <a:prstGeom prst="rect">
            <a:avLst/>
          </a:prstGeom>
        </p:spPr>
        <p:txBody>
          <a:bodyPr anchorCtr="0" anchor="t" bIns="91425" lIns="91425" spcFirstLastPara="1" rIns="91425" wrap="square" tIns="91425">
            <a:spAutoFit/>
          </a:bodyPr>
          <a:lstStyle/>
          <a:p>
            <a:pPr indent="-171450" lvl="0" marL="179999" rtl="0" algn="l">
              <a:lnSpc>
                <a:spcPct val="100000"/>
              </a:lnSpc>
              <a:spcBef>
                <a:spcPts val="1200"/>
              </a:spcBef>
              <a:spcAft>
                <a:spcPts val="0"/>
              </a:spcAft>
              <a:buClr>
                <a:schemeClr val="accent3"/>
              </a:buClr>
              <a:buSzPts val="1200"/>
              <a:buFont typeface="Arial"/>
              <a:buChar char="●"/>
            </a:pPr>
            <a:r>
              <a:rPr lang="en-GB" sz="1200"/>
              <a:t>The application is built using a </a:t>
            </a:r>
            <a:r>
              <a:rPr b="1" lang="en-GB" sz="1200"/>
              <a:t>microservices architecture</a:t>
            </a:r>
            <a:r>
              <a:rPr lang="en-GB" sz="1200"/>
              <a:t>, where each major function of the system is developed as an independent service. This helps the system remain flexible, scalable, and easy to maintain.</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lang="en-GB" sz="1200"/>
              <a:t>The </a:t>
            </a:r>
            <a:r>
              <a:rPr b="1" lang="en-GB" sz="1200"/>
              <a:t>Angular frontend</a:t>
            </a:r>
            <a:r>
              <a:rPr lang="en-GB" sz="1200"/>
              <a:t> acts as the user interface and communicates with the backend through a single entry point called the </a:t>
            </a:r>
            <a:r>
              <a:rPr b="1" lang="en-GB" sz="1200"/>
              <a:t>API Gateway</a:t>
            </a:r>
            <a:r>
              <a:rPr lang="en-GB" sz="1200"/>
              <a:t>, ensuring secure and organized request handling.</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lang="en-GB" sz="1200"/>
              <a:t>The </a:t>
            </a:r>
            <a:r>
              <a:rPr b="1" lang="en-GB" sz="1200"/>
              <a:t>API Gateway</a:t>
            </a:r>
            <a:r>
              <a:rPr lang="en-GB" sz="1200"/>
              <a:t> is responsible for routing user requests to the appropriate microservice, and managing load across services.</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lang="en-GB" sz="1200"/>
              <a:t>The </a:t>
            </a:r>
            <a:r>
              <a:rPr b="1" lang="en-GB" sz="1200"/>
              <a:t>Authentication Service</a:t>
            </a:r>
            <a:r>
              <a:rPr lang="en-GB" sz="1200"/>
              <a:t> handles user login, role validation, and JWT token generation, making sure only authorized users can access the system.</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lang="en-GB" sz="1200"/>
              <a:t>The </a:t>
            </a:r>
            <a:r>
              <a:rPr b="1" lang="en-GB" sz="1200"/>
              <a:t>Consumer, Meter Reading, Billing, and Payment Services</a:t>
            </a:r>
            <a:r>
              <a:rPr lang="en-GB" sz="1200"/>
              <a:t> each focus on a specific business function, allowing responsibilities to be clearly separated and managed efficiently.</a:t>
            </a:r>
            <a:endParaRPr sz="1200"/>
          </a:p>
          <a:p>
            <a:pPr indent="-171450" lvl="0" marL="179999" rtl="0" algn="l">
              <a:lnSpc>
                <a:spcPct val="100000"/>
              </a:lnSpc>
              <a:spcBef>
                <a:spcPts val="1000"/>
              </a:spcBef>
              <a:spcAft>
                <a:spcPts val="0"/>
              </a:spcAft>
              <a:buClr>
                <a:schemeClr val="accent3"/>
              </a:buClr>
              <a:buSzPts val="1200"/>
              <a:buFont typeface="Arial"/>
              <a:buChar char="●"/>
            </a:pPr>
            <a:r>
              <a:rPr lang="en-GB" sz="1200"/>
              <a:t>These services communicate with each other through RESTful APIs using synchronous HTTP calls..</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b="1" lang="en-GB" sz="1200"/>
              <a:t>Eureka Server</a:t>
            </a:r>
            <a:r>
              <a:rPr lang="en-GB" sz="1200"/>
              <a:t> is used for service discovery, allowing services to dynamically find and communicate with each other without hardcoded URLs.</a:t>
            </a:r>
            <a:br>
              <a:rPr lang="en-GB" sz="1200"/>
            </a:br>
            <a:endParaRPr sz="1200"/>
          </a:p>
          <a:p>
            <a:pPr indent="-171450" lvl="0" marL="179999" rtl="0" algn="l">
              <a:lnSpc>
                <a:spcPct val="100000"/>
              </a:lnSpc>
              <a:spcBef>
                <a:spcPts val="0"/>
              </a:spcBef>
              <a:spcAft>
                <a:spcPts val="0"/>
              </a:spcAft>
              <a:buClr>
                <a:schemeClr val="accent3"/>
              </a:buClr>
              <a:buSzPts val="1200"/>
              <a:buFont typeface="Arial"/>
              <a:buChar char="●"/>
            </a:pPr>
            <a:r>
              <a:rPr lang="en-GB" sz="1200"/>
              <a:t>Each microservice maintains its </a:t>
            </a:r>
            <a:r>
              <a:rPr b="1" lang="en-GB" sz="1200"/>
              <a:t>own database</a:t>
            </a:r>
            <a:r>
              <a:rPr lang="en-GB" sz="1200"/>
              <a:t>, ensuring data isolation, better security, and independent scalability.</a:t>
            </a:r>
            <a:endParaRPr sz="1200"/>
          </a:p>
        </p:txBody>
      </p:sp>
      <p:sp>
        <p:nvSpPr>
          <p:cNvPr id="78" name="Google Shape;78;p16"/>
          <p:cNvSpPr txBox="1"/>
          <p:nvPr>
            <p:ph type="title"/>
          </p:nvPr>
        </p:nvSpPr>
        <p:spPr>
          <a:xfrm>
            <a:off x="311700" y="193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Microservices Architecture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004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Entity-Relationship Diagram</a:t>
            </a:r>
            <a:endParaRPr/>
          </a:p>
        </p:txBody>
      </p:sp>
      <p:pic>
        <p:nvPicPr>
          <p:cNvPr id="84" name="Google Shape;84;p17"/>
          <p:cNvPicPr preferRelativeResize="0"/>
          <p:nvPr/>
        </p:nvPicPr>
        <p:blipFill>
          <a:blip r:embed="rId3">
            <a:alphaModFix/>
          </a:blip>
          <a:stretch>
            <a:fillRect/>
          </a:stretch>
        </p:blipFill>
        <p:spPr>
          <a:xfrm>
            <a:off x="1561900" y="773150"/>
            <a:ext cx="6020224" cy="425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311700" y="773150"/>
            <a:ext cx="8722800" cy="4244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accent3"/>
              </a:buClr>
              <a:buSzPts val="1200"/>
              <a:buFont typeface="Arial"/>
              <a:buChar char="●"/>
            </a:pPr>
            <a:r>
              <a:rPr lang="en-GB" sz="1200"/>
              <a:t>Designed using </a:t>
            </a:r>
            <a:r>
              <a:rPr b="1" lang="en-GB" sz="1200"/>
              <a:t>microservice-based, event-driven architecture</a:t>
            </a:r>
            <a:endParaRPr b="1" sz="1200"/>
          </a:p>
          <a:p>
            <a:pPr indent="-304800" lvl="0" marL="457200" rtl="0" algn="l">
              <a:lnSpc>
                <a:spcPct val="115000"/>
              </a:lnSpc>
              <a:spcBef>
                <a:spcPts val="1000"/>
              </a:spcBef>
              <a:spcAft>
                <a:spcPts val="0"/>
              </a:spcAft>
              <a:buClr>
                <a:schemeClr val="accent3"/>
              </a:buClr>
              <a:buSzPts val="1200"/>
              <a:buFont typeface="Arial"/>
              <a:buChar char="●"/>
            </a:pPr>
            <a:r>
              <a:rPr lang="en-GB" sz="1200"/>
              <a:t>Each service owns its </a:t>
            </a:r>
            <a:r>
              <a:rPr b="1" lang="en-GB" sz="1200"/>
              <a:t>independent database</a:t>
            </a:r>
            <a:r>
              <a:rPr lang="en-GB" sz="1200"/>
              <a:t> (no shared tables)</a:t>
            </a:r>
            <a:endParaRPr sz="1200"/>
          </a:p>
          <a:p>
            <a:pPr indent="-304800" lvl="0" marL="457200" rtl="0" algn="l">
              <a:lnSpc>
                <a:spcPct val="115000"/>
              </a:lnSpc>
              <a:spcBef>
                <a:spcPts val="1000"/>
              </a:spcBef>
              <a:spcAft>
                <a:spcPts val="0"/>
              </a:spcAft>
              <a:buClr>
                <a:schemeClr val="accent3"/>
              </a:buClr>
              <a:buSzPts val="1200"/>
              <a:buFont typeface="Arial"/>
              <a:buChar char="●"/>
            </a:pPr>
            <a:r>
              <a:rPr lang="en-GB" sz="1200"/>
              <a:t>Ensures </a:t>
            </a:r>
            <a:r>
              <a:rPr b="1" lang="en-GB" sz="1200"/>
              <a:t>loose coupling, scalability, and fault isolation</a:t>
            </a:r>
            <a:endParaRPr b="1" sz="1200"/>
          </a:p>
          <a:p>
            <a:pPr indent="-304800" lvl="0" marL="457200" rtl="0" algn="l">
              <a:lnSpc>
                <a:spcPct val="115000"/>
              </a:lnSpc>
              <a:spcBef>
                <a:spcPts val="1000"/>
              </a:spcBef>
              <a:spcAft>
                <a:spcPts val="0"/>
              </a:spcAft>
              <a:buClr>
                <a:schemeClr val="accent3"/>
              </a:buClr>
              <a:buSzPts val="1200"/>
              <a:buFont typeface="Average"/>
              <a:buChar char="●"/>
            </a:pPr>
            <a:r>
              <a:rPr b="1" lang="en-GB" sz="1200"/>
              <a:t>Auth Service</a:t>
            </a:r>
            <a:endParaRPr b="1" sz="1200"/>
          </a:p>
          <a:p>
            <a:pPr indent="-304800" lvl="1" marL="914400" rtl="0" algn="l">
              <a:lnSpc>
                <a:spcPct val="100000"/>
              </a:lnSpc>
              <a:spcBef>
                <a:spcPts val="0"/>
              </a:spcBef>
              <a:spcAft>
                <a:spcPts val="0"/>
              </a:spcAft>
              <a:buClr>
                <a:schemeClr val="accent3"/>
              </a:buClr>
              <a:buSzPts val="1200"/>
              <a:buFont typeface="Average"/>
              <a:buChar char="○"/>
            </a:pPr>
            <a:r>
              <a:rPr lang="en-GB" sz="1200"/>
              <a:t>Stores user credentials, roles, and password reset data</a:t>
            </a:r>
            <a:endParaRPr sz="1200"/>
          </a:p>
          <a:p>
            <a:pPr indent="-304800" lvl="1" marL="914400" rtl="0" algn="l">
              <a:lnSpc>
                <a:spcPct val="100000"/>
              </a:lnSpc>
              <a:spcBef>
                <a:spcPts val="0"/>
              </a:spcBef>
              <a:spcAft>
                <a:spcPts val="0"/>
              </a:spcAft>
              <a:buClr>
                <a:schemeClr val="accent3"/>
              </a:buClr>
              <a:buSzPts val="1200"/>
              <a:buFont typeface="Average"/>
              <a:buChar char="○"/>
            </a:pPr>
            <a:r>
              <a:rPr lang="en-GB" sz="1200"/>
              <a:t>Acts as the security and access control layer</a:t>
            </a:r>
            <a:endParaRPr sz="1200"/>
          </a:p>
          <a:p>
            <a:pPr indent="-304800" lvl="0" marL="457200" rtl="0" algn="l">
              <a:lnSpc>
                <a:spcPct val="115000"/>
              </a:lnSpc>
              <a:spcBef>
                <a:spcPts val="1000"/>
              </a:spcBef>
              <a:spcAft>
                <a:spcPts val="0"/>
              </a:spcAft>
              <a:buClr>
                <a:schemeClr val="accent3"/>
              </a:buClr>
              <a:buSzPts val="1200"/>
              <a:buFont typeface="Average"/>
              <a:buChar char="●"/>
            </a:pPr>
            <a:r>
              <a:rPr b="1" lang="en-GB" sz="1200"/>
              <a:t>Consumer Service</a:t>
            </a:r>
            <a:endParaRPr b="1" sz="1200"/>
          </a:p>
          <a:p>
            <a:pPr indent="-304800" lvl="1" marL="914400" rtl="0" algn="l">
              <a:lnSpc>
                <a:spcPct val="115000"/>
              </a:lnSpc>
              <a:spcBef>
                <a:spcPts val="0"/>
              </a:spcBef>
              <a:spcAft>
                <a:spcPts val="0"/>
              </a:spcAft>
              <a:buClr>
                <a:schemeClr val="accent3"/>
              </a:buClr>
              <a:buSzPts val="1200"/>
              <a:buFont typeface="Average"/>
              <a:buChar char="○"/>
            </a:pPr>
            <a:r>
              <a:rPr lang="en-GB" sz="1200"/>
              <a:t>Maintains consumer profiles and utility connection details</a:t>
            </a:r>
            <a:endParaRPr sz="1200"/>
          </a:p>
          <a:p>
            <a:pPr indent="-304800" lvl="1" marL="914400" rtl="0" algn="l">
              <a:lnSpc>
                <a:spcPct val="115000"/>
              </a:lnSpc>
              <a:spcBef>
                <a:spcPts val="0"/>
              </a:spcBef>
              <a:spcAft>
                <a:spcPts val="0"/>
              </a:spcAft>
              <a:buClr>
                <a:schemeClr val="accent3"/>
              </a:buClr>
              <a:buSzPts val="1200"/>
              <a:buFont typeface="Average"/>
              <a:buChar char="○"/>
            </a:pPr>
            <a:r>
              <a:rPr lang="en-GB" sz="1200"/>
              <a:t>Handles </a:t>
            </a:r>
            <a:r>
              <a:rPr lang="en-GB" sz="1200"/>
              <a:t>connection requests </a:t>
            </a:r>
            <a:r>
              <a:rPr lang="en-GB" sz="1200"/>
              <a:t>and</a:t>
            </a:r>
            <a:r>
              <a:rPr lang="en-GB" sz="1200"/>
              <a:t> approvals</a:t>
            </a:r>
            <a:endParaRPr sz="1200"/>
          </a:p>
          <a:p>
            <a:pPr indent="-304800" lvl="0" marL="457200" rtl="0" algn="l">
              <a:lnSpc>
                <a:spcPct val="115000"/>
              </a:lnSpc>
              <a:spcBef>
                <a:spcPts val="1000"/>
              </a:spcBef>
              <a:spcAft>
                <a:spcPts val="0"/>
              </a:spcAft>
              <a:buClr>
                <a:schemeClr val="accent3"/>
              </a:buClr>
              <a:buSzPts val="1200"/>
              <a:buFont typeface="Average"/>
              <a:buChar char="●"/>
            </a:pPr>
            <a:r>
              <a:rPr b="1" lang="en-GB" sz="1200"/>
              <a:t>Meter Reading Service</a:t>
            </a:r>
            <a:endParaRPr b="1" sz="1200"/>
          </a:p>
          <a:p>
            <a:pPr indent="-304800" lvl="1" marL="914400" rtl="0" algn="l">
              <a:lnSpc>
                <a:spcPct val="115000"/>
              </a:lnSpc>
              <a:spcBef>
                <a:spcPts val="0"/>
              </a:spcBef>
              <a:spcAft>
                <a:spcPts val="0"/>
              </a:spcAft>
              <a:buClr>
                <a:schemeClr val="accent3"/>
              </a:buClr>
              <a:buSzPts val="1200"/>
              <a:buFont typeface="Average"/>
              <a:buChar char="○"/>
            </a:pPr>
            <a:r>
              <a:rPr lang="en-GB" sz="1200"/>
              <a:t>Stores monthly meter readings</a:t>
            </a:r>
            <a:endParaRPr sz="1200"/>
          </a:p>
          <a:p>
            <a:pPr indent="-304800" lvl="1" marL="914400" rtl="0" algn="l">
              <a:lnSpc>
                <a:spcPct val="115000"/>
              </a:lnSpc>
              <a:spcBef>
                <a:spcPts val="0"/>
              </a:spcBef>
              <a:spcAft>
                <a:spcPts val="0"/>
              </a:spcAft>
              <a:buClr>
                <a:schemeClr val="accent3"/>
              </a:buClr>
              <a:buSzPts val="1200"/>
              <a:buFont typeface="Average"/>
              <a:buChar char="○"/>
            </a:pPr>
            <a:r>
              <a:rPr lang="en-GB" sz="1200"/>
              <a:t>Calculates consumption units from previous and current readings</a:t>
            </a:r>
            <a:endParaRPr sz="1200"/>
          </a:p>
          <a:p>
            <a:pPr indent="-304800" lvl="0" marL="457200" rtl="0" algn="l">
              <a:lnSpc>
                <a:spcPct val="115000"/>
              </a:lnSpc>
              <a:spcBef>
                <a:spcPts val="1000"/>
              </a:spcBef>
              <a:spcAft>
                <a:spcPts val="0"/>
              </a:spcAft>
              <a:buClr>
                <a:schemeClr val="accent3"/>
              </a:buClr>
              <a:buSzPts val="1200"/>
              <a:buFont typeface="Average"/>
              <a:buChar char="●"/>
            </a:pPr>
            <a:r>
              <a:rPr b="1" lang="en-GB" sz="1200"/>
              <a:t>Billing Service</a:t>
            </a:r>
            <a:endParaRPr b="1" sz="1200"/>
          </a:p>
          <a:p>
            <a:pPr indent="-304800" lvl="1" marL="914400" rtl="0" algn="l">
              <a:lnSpc>
                <a:spcPct val="150000"/>
              </a:lnSpc>
              <a:spcBef>
                <a:spcPts val="0"/>
              </a:spcBef>
              <a:spcAft>
                <a:spcPts val="0"/>
              </a:spcAft>
              <a:buClr>
                <a:schemeClr val="accent3"/>
              </a:buClr>
              <a:buSzPts val="1200"/>
              <a:buFont typeface="Average"/>
              <a:buChar char="○"/>
            </a:pPr>
            <a:r>
              <a:rPr lang="en-GB" sz="1200"/>
              <a:t>Manages tariff plans and slabs</a:t>
            </a:r>
            <a:endParaRPr sz="1200"/>
          </a:p>
          <a:p>
            <a:pPr indent="-304800" lvl="1" marL="914400" rtl="0" algn="l">
              <a:lnSpc>
                <a:spcPct val="150000"/>
              </a:lnSpc>
              <a:spcBef>
                <a:spcPts val="0"/>
              </a:spcBef>
              <a:spcAft>
                <a:spcPts val="0"/>
              </a:spcAft>
              <a:buClr>
                <a:schemeClr val="accent3"/>
              </a:buClr>
              <a:buSzPts val="1200"/>
              <a:buFont typeface="Average"/>
              <a:buChar char="○"/>
            </a:pPr>
            <a:r>
              <a:rPr lang="en-GB" sz="1200"/>
              <a:t>Generates bills and tracks bill lifecycle (Generated, Due, Paid)</a:t>
            </a:r>
            <a:endParaRPr sz="1200"/>
          </a:p>
        </p:txBody>
      </p:sp>
      <p:sp>
        <p:nvSpPr>
          <p:cNvPr id="90" name="Google Shape;90;p18"/>
          <p:cNvSpPr txBox="1"/>
          <p:nvPr>
            <p:ph type="title"/>
          </p:nvPr>
        </p:nvSpPr>
        <p:spPr>
          <a:xfrm>
            <a:off x="311700" y="20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Entity-Relationship Overview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311700" y="826375"/>
            <a:ext cx="8520600" cy="34164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accent3"/>
              </a:buClr>
              <a:buSzPts val="1200"/>
              <a:buFont typeface="Average"/>
              <a:buChar char="●"/>
            </a:pPr>
            <a:r>
              <a:rPr b="1" lang="en-GB" sz="1200"/>
              <a:t>Payment Service</a:t>
            </a:r>
            <a:endParaRPr b="1" sz="1200"/>
          </a:p>
          <a:p>
            <a:pPr indent="-304800" lvl="1" marL="914400" rtl="0" algn="l">
              <a:lnSpc>
                <a:spcPct val="115000"/>
              </a:lnSpc>
              <a:spcBef>
                <a:spcPts val="0"/>
              </a:spcBef>
              <a:spcAft>
                <a:spcPts val="0"/>
              </a:spcAft>
              <a:buClr>
                <a:schemeClr val="accent3"/>
              </a:buClr>
              <a:buSzPts val="1200"/>
              <a:buFont typeface="Average"/>
              <a:buChar char="○"/>
            </a:pPr>
            <a:r>
              <a:rPr lang="en-GB" sz="1200"/>
              <a:t>Stores payment and invoice records</a:t>
            </a:r>
            <a:endParaRPr sz="1200"/>
          </a:p>
          <a:p>
            <a:pPr indent="-304800" lvl="1" marL="914400" rtl="0" algn="l">
              <a:lnSpc>
                <a:spcPct val="150000"/>
              </a:lnSpc>
              <a:spcBef>
                <a:spcPts val="0"/>
              </a:spcBef>
              <a:spcAft>
                <a:spcPts val="0"/>
              </a:spcAft>
              <a:buClr>
                <a:schemeClr val="accent3"/>
              </a:buClr>
              <a:buSzPts val="1200"/>
              <a:buFont typeface="Average"/>
              <a:buChar char="○"/>
            </a:pPr>
            <a:r>
              <a:rPr lang="en-GB" sz="1200"/>
              <a:t>Maintains transaction history and payment status</a:t>
            </a:r>
            <a:endParaRPr sz="1200"/>
          </a:p>
          <a:p>
            <a:pPr indent="-304800" lvl="1" marL="914400" rtl="0" algn="l">
              <a:lnSpc>
                <a:spcPct val="150000"/>
              </a:lnSpc>
              <a:spcBef>
                <a:spcPts val="0"/>
              </a:spcBef>
              <a:spcAft>
                <a:spcPts val="0"/>
              </a:spcAft>
              <a:buClr>
                <a:schemeClr val="accent3"/>
              </a:buClr>
              <a:buSzPts val="1200"/>
              <a:buFont typeface="Average"/>
              <a:buChar char="○"/>
            </a:pPr>
            <a:r>
              <a:rPr lang="en-GB" sz="1200"/>
              <a:t>It also supports both mock online and offline payments for transactions.</a:t>
            </a:r>
            <a:endParaRPr sz="1200"/>
          </a:p>
          <a:p>
            <a:pPr indent="-304800" lvl="0" marL="457200" rtl="0" algn="l">
              <a:lnSpc>
                <a:spcPct val="150000"/>
              </a:lnSpc>
              <a:spcBef>
                <a:spcPts val="1200"/>
              </a:spcBef>
              <a:spcAft>
                <a:spcPts val="0"/>
              </a:spcAft>
              <a:buClr>
                <a:schemeClr val="accent3"/>
              </a:buClr>
              <a:buSzPts val="1200"/>
              <a:buFont typeface="Arial"/>
              <a:buChar char="●"/>
            </a:pPr>
            <a:r>
              <a:rPr lang="en-GB" sz="1200"/>
              <a:t>Services communicate with each other using REST API through feign clients, while each service manages its own database independently.</a:t>
            </a:r>
            <a:endParaRPr sz="1200"/>
          </a:p>
          <a:p>
            <a:pPr indent="0" lvl="0" marL="0" rtl="0" algn="l">
              <a:spcBef>
                <a:spcPts val="0"/>
              </a:spcBef>
              <a:spcAft>
                <a:spcPts val="1200"/>
              </a:spcAft>
              <a:buNone/>
            </a:pPr>
            <a:r>
              <a:t/>
            </a:r>
            <a:endParaRPr/>
          </a:p>
        </p:txBody>
      </p:sp>
      <p:sp>
        <p:nvSpPr>
          <p:cNvPr id="96" name="Google Shape;96;p19"/>
          <p:cNvSpPr txBox="1"/>
          <p:nvPr>
            <p:ph type="title"/>
          </p:nvPr>
        </p:nvSpPr>
        <p:spPr>
          <a:xfrm>
            <a:off x="311700" y="20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Entity-Relationship 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11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Functional</a:t>
            </a:r>
            <a:r>
              <a:rPr lang="en-GB"/>
              <a:t> Roles and Responsibilities</a:t>
            </a:r>
            <a:endParaRPr/>
          </a:p>
        </p:txBody>
      </p:sp>
      <p:sp>
        <p:nvSpPr>
          <p:cNvPr id="102" name="Google Shape;102;p20"/>
          <p:cNvSpPr txBox="1"/>
          <p:nvPr>
            <p:ph idx="1" type="body"/>
          </p:nvPr>
        </p:nvSpPr>
        <p:spPr>
          <a:xfrm>
            <a:off x="311700" y="741150"/>
            <a:ext cx="8520600" cy="4298700"/>
          </a:xfrm>
          <a:prstGeom prst="rect">
            <a:avLst/>
          </a:prstGeom>
        </p:spPr>
        <p:txBody>
          <a:bodyPr anchorCtr="0" anchor="t" bIns="91425" lIns="91425" spcFirstLastPara="1" rIns="91425" wrap="square" tIns="91425">
            <a:normAutofit/>
          </a:bodyPr>
          <a:lstStyle/>
          <a:p>
            <a:pPr indent="-171450" lvl="0" marL="269999" rtl="0" algn="l">
              <a:lnSpc>
                <a:spcPct val="100000"/>
              </a:lnSpc>
              <a:spcBef>
                <a:spcPts val="0"/>
              </a:spcBef>
              <a:spcAft>
                <a:spcPts val="0"/>
              </a:spcAft>
              <a:buSzPts val="1200"/>
              <a:buChar char="●"/>
            </a:pPr>
            <a:r>
              <a:rPr b="1" lang="en-GB" sz="1200"/>
              <a:t>Admin:</a:t>
            </a:r>
            <a:endParaRPr b="1" sz="1200"/>
          </a:p>
          <a:p>
            <a:pPr indent="-166199" lvl="1" marL="540000" rtl="0" algn="l">
              <a:lnSpc>
                <a:spcPct val="150000"/>
              </a:lnSpc>
              <a:spcBef>
                <a:spcPts val="0"/>
              </a:spcBef>
              <a:spcAft>
                <a:spcPts val="0"/>
              </a:spcAft>
              <a:buSzPts val="1200"/>
              <a:buChar char="○"/>
            </a:pPr>
            <a:r>
              <a:rPr lang="en-GB" sz="1200"/>
              <a:t>Manage users and roles (Admin, Billing Officer, Accounts Officer, Consumer)</a:t>
            </a:r>
            <a:endParaRPr sz="1200"/>
          </a:p>
          <a:p>
            <a:pPr indent="-180975" lvl="1" marL="540000" rtl="0" algn="l">
              <a:lnSpc>
                <a:spcPct val="150000"/>
              </a:lnSpc>
              <a:spcBef>
                <a:spcPts val="0"/>
              </a:spcBef>
              <a:spcAft>
                <a:spcPts val="0"/>
              </a:spcAft>
              <a:buSzPts val="1200"/>
              <a:buChar char="○"/>
            </a:pPr>
            <a:r>
              <a:rPr lang="en-GB" sz="1200"/>
              <a:t>Configure utility types and tariff plans</a:t>
            </a:r>
            <a:endParaRPr sz="1200"/>
          </a:p>
          <a:p>
            <a:pPr indent="-180975" lvl="1" marL="540000" rtl="0" algn="l">
              <a:lnSpc>
                <a:spcPct val="150000"/>
              </a:lnSpc>
              <a:spcBef>
                <a:spcPts val="0"/>
              </a:spcBef>
              <a:spcAft>
                <a:spcPts val="0"/>
              </a:spcAft>
              <a:buSzPts val="1200"/>
              <a:buChar char="○"/>
            </a:pPr>
            <a:r>
              <a:rPr lang="en-GB" sz="1200"/>
              <a:t>Oversee billing cycles and system configurations</a:t>
            </a:r>
            <a:endParaRPr sz="1200"/>
          </a:p>
          <a:p>
            <a:pPr indent="-180975" lvl="1" marL="540000" rtl="0" algn="l">
              <a:lnSpc>
                <a:spcPct val="150000"/>
              </a:lnSpc>
              <a:spcBef>
                <a:spcPts val="0"/>
              </a:spcBef>
              <a:spcAft>
                <a:spcPts val="0"/>
              </a:spcAft>
              <a:buSzPts val="1200"/>
              <a:buChar char="○"/>
            </a:pPr>
            <a:r>
              <a:rPr lang="en-GB" sz="1200"/>
              <a:t>Monitor overall system reports</a:t>
            </a:r>
            <a:endParaRPr sz="1200"/>
          </a:p>
          <a:p>
            <a:pPr indent="-171450" lvl="0" marL="269999" rtl="0" algn="l">
              <a:lnSpc>
                <a:spcPct val="150000"/>
              </a:lnSpc>
              <a:spcBef>
                <a:spcPts val="1000"/>
              </a:spcBef>
              <a:spcAft>
                <a:spcPts val="0"/>
              </a:spcAft>
              <a:buSzPts val="1200"/>
              <a:buChar char="●"/>
            </a:pPr>
            <a:r>
              <a:rPr b="1" lang="en-GB" sz="1200"/>
              <a:t>Billing Officer:</a:t>
            </a:r>
            <a:endParaRPr b="1" sz="1200"/>
          </a:p>
          <a:p>
            <a:pPr indent="-166199" lvl="1" marL="540000" rtl="0" algn="l">
              <a:lnSpc>
                <a:spcPct val="150000"/>
              </a:lnSpc>
              <a:spcBef>
                <a:spcPts val="0"/>
              </a:spcBef>
              <a:spcAft>
                <a:spcPts val="0"/>
              </a:spcAft>
              <a:buSzPts val="1200"/>
              <a:buChar char="○"/>
            </a:pPr>
            <a:r>
              <a:rPr lang="en-GB" sz="1200"/>
              <a:t>Enter monthly meter readings</a:t>
            </a:r>
            <a:endParaRPr sz="1200"/>
          </a:p>
          <a:p>
            <a:pPr indent="-166199" lvl="1" marL="540000" rtl="0" algn="l">
              <a:lnSpc>
                <a:spcPct val="150000"/>
              </a:lnSpc>
              <a:spcBef>
                <a:spcPts val="0"/>
              </a:spcBef>
              <a:spcAft>
                <a:spcPts val="0"/>
              </a:spcAft>
              <a:buSzPts val="1200"/>
              <a:buChar char="○"/>
            </a:pPr>
            <a:r>
              <a:rPr lang="en-GB" sz="1200"/>
              <a:t>Validate meter data (previous vs current readings)</a:t>
            </a:r>
            <a:endParaRPr sz="1200"/>
          </a:p>
          <a:p>
            <a:pPr indent="-166199" lvl="1" marL="540000" rtl="0" algn="l">
              <a:lnSpc>
                <a:spcPct val="150000"/>
              </a:lnSpc>
              <a:spcBef>
                <a:spcPts val="0"/>
              </a:spcBef>
              <a:spcAft>
                <a:spcPts val="0"/>
              </a:spcAft>
              <a:buSzPts val="1200"/>
              <a:buChar char="○"/>
            </a:pPr>
            <a:r>
              <a:rPr lang="en-GB" sz="1200"/>
              <a:t>Generate bills based on consumption and tariff slabs</a:t>
            </a:r>
            <a:endParaRPr sz="1200"/>
          </a:p>
          <a:p>
            <a:pPr indent="-166199" lvl="0" marL="269999" rtl="0" algn="l">
              <a:lnSpc>
                <a:spcPct val="150000"/>
              </a:lnSpc>
              <a:spcBef>
                <a:spcPts val="1000"/>
              </a:spcBef>
              <a:spcAft>
                <a:spcPts val="0"/>
              </a:spcAft>
              <a:buSzPts val="1200"/>
              <a:buChar char="●"/>
            </a:pPr>
            <a:r>
              <a:rPr b="1" lang="en-GB" sz="1200"/>
              <a:t>Accounts Officer:</a:t>
            </a:r>
            <a:endParaRPr b="1" sz="1200"/>
          </a:p>
          <a:p>
            <a:pPr indent="-166199" lvl="1" marL="540000" rtl="0" algn="l">
              <a:lnSpc>
                <a:spcPct val="150000"/>
              </a:lnSpc>
              <a:spcBef>
                <a:spcPts val="0"/>
              </a:spcBef>
              <a:spcAft>
                <a:spcPts val="0"/>
              </a:spcAft>
              <a:buSzPts val="1200"/>
              <a:buChar char="○"/>
            </a:pPr>
            <a:r>
              <a:rPr lang="en-GB" sz="1200"/>
              <a:t>Track bill payments</a:t>
            </a:r>
            <a:endParaRPr sz="1200"/>
          </a:p>
          <a:p>
            <a:pPr indent="-166199" lvl="1" marL="540000" rtl="0" algn="l">
              <a:lnSpc>
                <a:spcPct val="150000"/>
              </a:lnSpc>
              <a:spcBef>
                <a:spcPts val="0"/>
              </a:spcBef>
              <a:spcAft>
                <a:spcPts val="0"/>
              </a:spcAft>
              <a:buSzPts val="1200"/>
              <a:buChar char="○"/>
            </a:pPr>
            <a:r>
              <a:rPr lang="en-GB" sz="1200"/>
              <a:t>Monitor unpaid and overdue bills</a:t>
            </a:r>
            <a:endParaRPr sz="1200"/>
          </a:p>
          <a:p>
            <a:pPr indent="-166199" lvl="1" marL="540000" rtl="0" algn="l">
              <a:lnSpc>
                <a:spcPct val="150000"/>
              </a:lnSpc>
              <a:spcBef>
                <a:spcPts val="0"/>
              </a:spcBef>
              <a:spcAft>
                <a:spcPts val="0"/>
              </a:spcAft>
              <a:buSzPts val="1200"/>
              <a:buChar char="○"/>
            </a:pPr>
            <a:r>
              <a:rPr lang="en-GB" sz="1200"/>
              <a:t>View outstanding balances and revenue reports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11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Functional Roles and Responsibilities</a:t>
            </a:r>
            <a:endParaRPr/>
          </a:p>
        </p:txBody>
      </p:sp>
      <p:sp>
        <p:nvSpPr>
          <p:cNvPr id="108" name="Google Shape;108;p21"/>
          <p:cNvSpPr txBox="1"/>
          <p:nvPr>
            <p:ph idx="1" type="body"/>
          </p:nvPr>
        </p:nvSpPr>
        <p:spPr>
          <a:xfrm>
            <a:off x="311700" y="741150"/>
            <a:ext cx="8520600" cy="4298700"/>
          </a:xfrm>
          <a:prstGeom prst="rect">
            <a:avLst/>
          </a:prstGeom>
        </p:spPr>
        <p:txBody>
          <a:bodyPr anchorCtr="0" anchor="t" bIns="91425" lIns="91425" spcFirstLastPara="1" rIns="91425" wrap="square" tIns="91425">
            <a:normAutofit/>
          </a:bodyPr>
          <a:lstStyle/>
          <a:p>
            <a:pPr indent="-171450" lvl="0" marL="269999" rtl="0" algn="l">
              <a:lnSpc>
                <a:spcPct val="100000"/>
              </a:lnSpc>
              <a:spcBef>
                <a:spcPts val="0"/>
              </a:spcBef>
              <a:spcAft>
                <a:spcPts val="0"/>
              </a:spcAft>
              <a:buSzPts val="1200"/>
              <a:buChar char="●"/>
            </a:pPr>
            <a:r>
              <a:rPr b="1" lang="en-GB" sz="1200"/>
              <a:t>Consumer:</a:t>
            </a:r>
            <a:endParaRPr b="1" sz="1200"/>
          </a:p>
          <a:p>
            <a:pPr indent="-166199" lvl="1" marL="540000" rtl="0" algn="l">
              <a:lnSpc>
                <a:spcPct val="150000"/>
              </a:lnSpc>
              <a:spcBef>
                <a:spcPts val="1000"/>
              </a:spcBef>
              <a:spcAft>
                <a:spcPts val="0"/>
              </a:spcAft>
              <a:buSzPts val="1200"/>
              <a:buChar char="○"/>
            </a:pPr>
            <a:r>
              <a:rPr lang="en-GB" sz="1200"/>
              <a:t>View utility connections and personal profile</a:t>
            </a:r>
            <a:endParaRPr sz="1200"/>
          </a:p>
          <a:p>
            <a:pPr indent="-166199" lvl="1" marL="540000" rtl="0" algn="l">
              <a:lnSpc>
                <a:spcPct val="150000"/>
              </a:lnSpc>
              <a:spcBef>
                <a:spcPts val="0"/>
              </a:spcBef>
              <a:spcAft>
                <a:spcPts val="0"/>
              </a:spcAft>
              <a:buSzPts val="1200"/>
              <a:buChar char="○"/>
            </a:pPr>
            <a:r>
              <a:rPr lang="en-GB" sz="1200"/>
              <a:t>Access generated bills and payment history</a:t>
            </a:r>
            <a:endParaRPr sz="1200"/>
          </a:p>
          <a:p>
            <a:pPr indent="-166199" lvl="1" marL="540000" rtl="0" algn="l">
              <a:lnSpc>
                <a:spcPct val="150000"/>
              </a:lnSpc>
              <a:spcBef>
                <a:spcPts val="0"/>
              </a:spcBef>
              <a:spcAft>
                <a:spcPts val="0"/>
              </a:spcAft>
              <a:buSzPts val="1200"/>
              <a:buChar char="○"/>
            </a:pPr>
            <a:r>
              <a:rPr lang="en-GB" sz="1200"/>
              <a:t>Track consumption details</a:t>
            </a:r>
            <a:endParaRPr sz="1200"/>
          </a:p>
          <a:p>
            <a:pPr indent="-166199" lvl="1" marL="540000" rtl="0" algn="l">
              <a:lnSpc>
                <a:spcPct val="150000"/>
              </a:lnSpc>
              <a:spcBef>
                <a:spcPts val="0"/>
              </a:spcBef>
              <a:spcAft>
                <a:spcPts val="0"/>
              </a:spcAft>
              <a:buSzPts val="1200"/>
              <a:buChar char="○"/>
            </a:pPr>
            <a:r>
              <a:rPr lang="en-GB" sz="1200"/>
              <a:t>Receive bill and payment notifications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